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17"/>
  </p:notesMasterIdLst>
  <p:handoutMasterIdLst>
    <p:handoutMasterId r:id="rId30"/>
  </p:handoutMasterIdLst>
  <p:sldIdLst>
    <p:sldId id="283" r:id="rId4"/>
    <p:sldId id="395" r:id="rId5"/>
    <p:sldId id="394" r:id="rId6"/>
    <p:sldId id="397" r:id="rId7"/>
    <p:sldId id="396" r:id="rId8"/>
    <p:sldId id="374" r:id="rId9"/>
    <p:sldId id="257" r:id="rId10"/>
    <p:sldId id="263" r:id="rId11"/>
    <p:sldId id="349" r:id="rId12"/>
    <p:sldId id="279" r:id="rId13"/>
    <p:sldId id="317" r:id="rId14"/>
    <p:sldId id="318" r:id="rId15"/>
    <p:sldId id="319" r:id="rId16"/>
    <p:sldId id="332" r:id="rId18"/>
    <p:sldId id="304" r:id="rId19"/>
    <p:sldId id="305" r:id="rId20"/>
    <p:sldId id="306" r:id="rId21"/>
    <p:sldId id="365" r:id="rId22"/>
    <p:sldId id="320" r:id="rId23"/>
    <p:sldId id="343" r:id="rId24"/>
    <p:sldId id="300" r:id="rId25"/>
    <p:sldId id="344" r:id="rId26"/>
    <p:sldId id="346" r:id="rId27"/>
    <p:sldId id="347" r:id="rId28"/>
    <p:sldId id="303" r:id="rId29"/>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7" userDrawn="1">
          <p15:clr>
            <a:srgbClr val="A4A3A4"/>
          </p15:clr>
        </p15:guide>
        <p15:guide id="2" pos="382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ngy" initials="p" lastIdx="1" clrIdx="0"/>
  <p:cmAuthor id="2" name="朱泽峰" initials="朱泽峰"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BB11"/>
    <a:srgbClr val="F18870"/>
    <a:srgbClr val="FFD391"/>
    <a:srgbClr val="FDE8BA"/>
    <a:srgbClr val="FEF5E1"/>
    <a:srgbClr val="E9663A"/>
    <a:srgbClr val="FAD887"/>
    <a:srgbClr val="FFAE3B"/>
    <a:srgbClr val="FFBA55"/>
    <a:srgbClr val="FF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p:scale>
          <a:sx n="51" d="100"/>
          <a:sy n="51" d="100"/>
        </p:scale>
        <p:origin x="1304" y="424"/>
      </p:cViewPr>
      <p:guideLst>
        <p:guide orient="horz" pos="2327"/>
        <p:guide pos="3823"/>
      </p:guideLst>
    </p:cSldViewPr>
  </p:slideViewPr>
  <p:notesTextViewPr>
    <p:cViewPr>
      <p:scale>
        <a:sx n="3" d="2"/>
        <a:sy n="3" d="2"/>
      </p:scale>
      <p:origin x="0" y="0"/>
    </p:cViewPr>
  </p:notesTextViewPr>
  <p:sorterViewPr>
    <p:cViewPr varScale="1">
      <p:scale>
        <a:sx n="1" d="1"/>
        <a:sy n="1" d="1"/>
      </p:scale>
      <p:origin x="0" y="-1252"/>
    </p:cViewPr>
  </p:sorter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5" Type="http://schemas.openxmlformats.org/officeDocument/2006/relationships/tags" Target="tags/tag174.xml"/><Relationship Id="rId34" Type="http://schemas.openxmlformats.org/officeDocument/2006/relationships/commentAuthors" Target="commentAuthors.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notesMaster" Target="notesMasters/notesMaster1.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ID" dirty="0"/>
          </a:p>
          <a:p>
            <a:endParaRPr lang="en-ID" dirty="0"/>
          </a:p>
        </p:txBody>
      </p:sp>
      <p:sp>
        <p:nvSpPr>
          <p:cNvPr id="4" name="Slide Number Placeholder 3"/>
          <p:cNvSpPr>
            <a:spLocks noGrp="1"/>
          </p:cNvSpPr>
          <p:nvPr>
            <p:ph type="sldNum" sz="quarter" idx="5"/>
          </p:nvPr>
        </p:nvSpPr>
        <p:spPr/>
        <p:txBody>
          <a:bodyPr/>
          <a:lstStyle/>
          <a:p>
            <a:fld id="{517F0B3D-9C59-4B4C-806E-B8187F606C6E}" type="slidenum">
              <a:rPr lang="en-ID" smtClean="0"/>
            </a:fld>
            <a:endParaRPr lang="en-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Illustrated by </a:t>
            </a:r>
            <a:r>
              <a:rPr lang="en-US" dirty="0" err="1"/>
              <a:t>pikisuperstar</a:t>
            </a:r>
            <a:r>
              <a:rPr lang="en-US" dirty="0"/>
              <a:t> </a:t>
            </a:r>
            <a:endParaRPr lang="en-ID" dirty="0"/>
          </a:p>
          <a:p>
            <a:endParaRPr lang="en-ID" dirty="0"/>
          </a:p>
          <a:p>
            <a:endParaRPr lang="en-ID" dirty="0"/>
          </a:p>
        </p:txBody>
      </p:sp>
      <p:sp>
        <p:nvSpPr>
          <p:cNvPr id="4" name="Slide Number Placeholder 3"/>
          <p:cNvSpPr>
            <a:spLocks noGrp="1"/>
          </p:cNvSpPr>
          <p:nvPr>
            <p:ph type="sldNum" sz="quarter" idx="5"/>
          </p:nvPr>
        </p:nvSpPr>
        <p:spPr/>
        <p:txBody>
          <a:bodyPr/>
          <a:lstStyle/>
          <a:p>
            <a:fld id="{517F0B3D-9C59-4B4C-806E-B8187F606C6E}" type="slidenum">
              <a:rPr lang="en-ID" smtClean="0"/>
            </a:fld>
            <a:endParaRPr lang="en-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Illustrated by </a:t>
            </a:r>
            <a:r>
              <a:rPr lang="en-US" dirty="0" err="1"/>
              <a:t>pikisuperstar</a:t>
            </a:r>
            <a:r>
              <a:rPr lang="en-US" dirty="0"/>
              <a:t> </a:t>
            </a:r>
            <a:endParaRPr lang="en-ID" dirty="0"/>
          </a:p>
          <a:p>
            <a:endParaRPr lang="en-ID" dirty="0"/>
          </a:p>
          <a:p>
            <a:endParaRPr lang="en-ID" dirty="0"/>
          </a:p>
        </p:txBody>
      </p:sp>
      <p:sp>
        <p:nvSpPr>
          <p:cNvPr id="4" name="Slide Number Placeholder 3"/>
          <p:cNvSpPr>
            <a:spLocks noGrp="1"/>
          </p:cNvSpPr>
          <p:nvPr>
            <p:ph type="sldNum" sz="quarter" idx="5"/>
          </p:nvPr>
        </p:nvSpPr>
        <p:spPr/>
        <p:txBody>
          <a:bodyPr/>
          <a:lstStyle/>
          <a:p>
            <a:fld id="{517F0B3D-9C59-4B4C-806E-B8187F606C6E}" type="slidenum">
              <a:rPr lang="en-ID" smtClean="0"/>
            </a:fld>
            <a:endParaRPr lang="en-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ID" dirty="0"/>
          </a:p>
          <a:p>
            <a:endParaRPr lang="en-ID" dirty="0"/>
          </a:p>
        </p:txBody>
      </p:sp>
      <p:sp>
        <p:nvSpPr>
          <p:cNvPr id="4" name="Slide Number Placeholder 3"/>
          <p:cNvSpPr>
            <a:spLocks noGrp="1"/>
          </p:cNvSpPr>
          <p:nvPr>
            <p:ph type="sldNum" sz="quarter" idx="5"/>
          </p:nvPr>
        </p:nvSpPr>
        <p:spPr/>
        <p:txBody>
          <a:bodyPr/>
          <a:lstStyle/>
          <a:p>
            <a:fld id="{517F0B3D-9C59-4B4C-806E-B8187F606C6E}" type="slidenum">
              <a:rPr lang="en-ID" smtClean="0"/>
            </a:fld>
            <a:endParaRPr lang="en-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ID" dirty="0"/>
          </a:p>
          <a:p>
            <a:endParaRPr lang="en-ID" dirty="0"/>
          </a:p>
        </p:txBody>
      </p:sp>
      <p:sp>
        <p:nvSpPr>
          <p:cNvPr id="4" name="Slide Number Placeholder 3"/>
          <p:cNvSpPr>
            <a:spLocks noGrp="1"/>
          </p:cNvSpPr>
          <p:nvPr>
            <p:ph type="sldNum" sz="quarter" idx="5"/>
          </p:nvPr>
        </p:nvSpPr>
        <p:spPr/>
        <p:txBody>
          <a:bodyPr/>
          <a:lstStyle/>
          <a:p>
            <a:fld id="{517F0B3D-9C59-4B4C-806E-B8187F606C6E}" type="slidenum">
              <a:rPr lang="en-ID" smtClean="0"/>
            </a:fld>
            <a:endParaRPr lang="en-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ID" dirty="0"/>
          </a:p>
          <a:p>
            <a:endParaRPr lang="en-ID" dirty="0"/>
          </a:p>
        </p:txBody>
      </p:sp>
      <p:sp>
        <p:nvSpPr>
          <p:cNvPr id="4" name="Slide Number Placeholder 3"/>
          <p:cNvSpPr>
            <a:spLocks noGrp="1"/>
          </p:cNvSpPr>
          <p:nvPr>
            <p:ph type="sldNum" sz="quarter" idx="5"/>
          </p:nvPr>
        </p:nvSpPr>
        <p:spPr/>
        <p:txBody>
          <a:bodyPr/>
          <a:lstStyle/>
          <a:p>
            <a:fld id="{517F0B3D-9C59-4B4C-806E-B8187F606C6E}" type="slidenum">
              <a:rPr lang="en-ID" smtClean="0"/>
            </a:fld>
            <a:endParaRPr lang="en-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ID" dirty="0"/>
          </a:p>
          <a:p>
            <a:endParaRPr lang="en-ID" dirty="0"/>
          </a:p>
        </p:txBody>
      </p:sp>
      <p:sp>
        <p:nvSpPr>
          <p:cNvPr id="4" name="Slide Number Placeholder 3"/>
          <p:cNvSpPr>
            <a:spLocks noGrp="1"/>
          </p:cNvSpPr>
          <p:nvPr>
            <p:ph type="sldNum" sz="quarter" idx="5"/>
          </p:nvPr>
        </p:nvSpPr>
        <p:spPr/>
        <p:txBody>
          <a:bodyPr/>
          <a:lstStyle/>
          <a:p>
            <a:fld id="{517F0B3D-9C59-4B4C-806E-B8187F606C6E}" type="slidenum">
              <a:rPr lang="en-ID" smtClean="0"/>
            </a:fld>
            <a:endParaRPr lang="en-ID"/>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pitchFamily="2" charset="2"/>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pitchFamily="2" charset="2"/>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pitchFamily="2" charset="2"/>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内容页1">
    <p:spTree>
      <p:nvGrpSpPr>
        <p:cNvPr id="1" name=""/>
        <p:cNvGrpSpPr/>
        <p:nvPr/>
      </p:nvGrpSpPr>
      <p:grpSpPr>
        <a:xfrm>
          <a:off x="0" y="0"/>
          <a:ext cx="0" cy="0"/>
          <a:chOff x="0" y="0"/>
          <a:chExt cx="0" cy="0"/>
        </a:xfrm>
      </p:grpSpPr>
      <p:sp>
        <p:nvSpPr>
          <p:cNvPr id="6" name="椭圆 5"/>
          <p:cNvSpPr/>
          <p:nvPr userDrawn="1"/>
        </p:nvSpPr>
        <p:spPr>
          <a:xfrm>
            <a:off x="7490338" y="6146568"/>
            <a:ext cx="4265494" cy="4265494"/>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7" name="椭圆 6"/>
          <p:cNvSpPr/>
          <p:nvPr userDrawn="1"/>
        </p:nvSpPr>
        <p:spPr>
          <a:xfrm>
            <a:off x="10329316" y="5916066"/>
            <a:ext cx="2048968" cy="2048968"/>
          </a:xfrm>
          <a:prstGeom prst="ellipse">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8" name="椭圆 7"/>
          <p:cNvSpPr/>
          <p:nvPr userDrawn="1"/>
        </p:nvSpPr>
        <p:spPr>
          <a:xfrm>
            <a:off x="650561" y="-1888906"/>
            <a:ext cx="2720738" cy="272073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椭圆 9"/>
          <p:cNvSpPr/>
          <p:nvPr userDrawn="1"/>
        </p:nvSpPr>
        <p:spPr>
          <a:xfrm>
            <a:off x="2818889" y="-340236"/>
            <a:ext cx="953522" cy="953522"/>
          </a:xfrm>
          <a:prstGeom prst="ellipse">
            <a:avLst/>
          </a:prstGeom>
          <a:solidFill>
            <a:schemeClr val="accent1">
              <a:lumMod val="40000"/>
              <a:lumOff val="6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椭圆 10"/>
          <p:cNvSpPr/>
          <p:nvPr userDrawn="1"/>
        </p:nvSpPr>
        <p:spPr>
          <a:xfrm>
            <a:off x="9400962" y="-774853"/>
            <a:ext cx="1162475" cy="1162475"/>
          </a:xfrm>
          <a:prstGeom prst="ellipse">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12" name="椭圆 11"/>
          <p:cNvSpPr/>
          <p:nvPr userDrawn="1"/>
        </p:nvSpPr>
        <p:spPr>
          <a:xfrm>
            <a:off x="-1404391" y="4527866"/>
            <a:ext cx="2011046" cy="2011046"/>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p:cNvSpPr/>
          <p:nvPr userDrawn="1"/>
        </p:nvSpPr>
        <p:spPr>
          <a:xfrm>
            <a:off x="-1202163" y="4730094"/>
            <a:ext cx="1606590" cy="1606590"/>
          </a:xfrm>
          <a:prstGeom prst="ellipse">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3" name="日期占位符 2"/>
          <p:cNvSpPr>
            <a:spLocks noGrp="1"/>
          </p:cNvSpPr>
          <p:nvPr>
            <p:ph type="dt" sz="half" idx="10"/>
          </p:nvPr>
        </p:nvSpPr>
        <p:spPr/>
        <p:txBody>
          <a:bodyPr/>
          <a:lstStyle/>
          <a:p>
            <a:fld id="{8B707E49-4202-4010-9CDE-18E87C44CB1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73FC22-4EA5-4E12-9542-52EABB823E53}" type="slidenum">
              <a:rPr lang="zh-CN" altLang="en-US" smtClean="0"/>
            </a:fld>
            <a:endParaRPr lang="zh-CN" altLang="en-US"/>
          </a:p>
        </p:txBody>
      </p:sp>
      <p:sp>
        <p:nvSpPr>
          <p:cNvPr id="9" name="图片占位符 8"/>
          <p:cNvSpPr>
            <a:spLocks noGrp="1"/>
          </p:cNvSpPr>
          <p:nvPr>
            <p:ph type="pic" sz="quarter" idx="13"/>
          </p:nvPr>
        </p:nvSpPr>
        <p:spPr>
          <a:xfrm>
            <a:off x="1177925" y="1498793"/>
            <a:ext cx="4242633" cy="3704786"/>
          </a:xfrm>
          <a:custGeom>
            <a:avLst/>
            <a:gdLst>
              <a:gd name="connsiteX0" fmla="*/ 3548865 w 4573561"/>
              <a:gd name="connsiteY0" fmla="*/ 637 h 3993762"/>
              <a:gd name="connsiteX1" fmla="*/ 4072648 w 4573561"/>
              <a:gd name="connsiteY1" fmla="*/ 130982 h 3993762"/>
              <a:gd name="connsiteX2" fmla="*/ 3758323 w 4573561"/>
              <a:gd name="connsiteY2" fmla="*/ 3950507 h 3993762"/>
              <a:gd name="connsiteX3" fmla="*/ 710 w 4573561"/>
              <a:gd name="connsiteY3" fmla="*/ 1750232 h 3993762"/>
              <a:gd name="connsiteX4" fmla="*/ 3548865 w 4573561"/>
              <a:gd name="connsiteY4" fmla="*/ 637 h 399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3561" h="3993762">
                <a:moveTo>
                  <a:pt x="3548865" y="637"/>
                </a:moveTo>
                <a:cubicBezTo>
                  <a:pt x="3769202" y="6098"/>
                  <a:pt x="3950981" y="46894"/>
                  <a:pt x="4072648" y="130982"/>
                </a:cubicBezTo>
                <a:cubicBezTo>
                  <a:pt x="4851317" y="669144"/>
                  <a:pt x="4703679" y="3623482"/>
                  <a:pt x="3758323" y="3950507"/>
                </a:cubicBezTo>
                <a:cubicBezTo>
                  <a:pt x="2812967" y="4277532"/>
                  <a:pt x="-51677" y="2672569"/>
                  <a:pt x="710" y="1750232"/>
                </a:cubicBezTo>
                <a:cubicBezTo>
                  <a:pt x="44912" y="972010"/>
                  <a:pt x="2359048" y="-28854"/>
                  <a:pt x="3548865" y="637"/>
                </a:cubicBezTo>
                <a:close/>
              </a:path>
            </a:pathLst>
          </a:custGeom>
        </p:spPr>
        <p:txBody>
          <a:bodyPr wrap="square">
            <a:noAutofit/>
          </a:bodyPr>
          <a:lstStyle>
            <a:lvl1pPr marL="0" indent="0" algn="ctr">
              <a:buNone/>
              <a:defRPr sz="1200"/>
            </a:lvl1p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pitchFamily="2" charset="2"/>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pitchFamily="2" charset="2"/>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pitchFamily="2" charset="2"/>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pitchFamily="2" charset="2"/>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内容页1">
    <p:spTree>
      <p:nvGrpSpPr>
        <p:cNvPr id="1" name=""/>
        <p:cNvGrpSpPr/>
        <p:nvPr/>
      </p:nvGrpSpPr>
      <p:grpSpPr>
        <a:xfrm>
          <a:off x="0" y="0"/>
          <a:ext cx="0" cy="0"/>
          <a:chOff x="0" y="0"/>
          <a:chExt cx="0" cy="0"/>
        </a:xfrm>
      </p:grpSpPr>
      <p:sp>
        <p:nvSpPr>
          <p:cNvPr id="6" name="椭圆 5"/>
          <p:cNvSpPr/>
          <p:nvPr userDrawn="1"/>
        </p:nvSpPr>
        <p:spPr>
          <a:xfrm>
            <a:off x="7490338" y="6146568"/>
            <a:ext cx="4265494" cy="4265494"/>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7" name="椭圆 6"/>
          <p:cNvSpPr/>
          <p:nvPr userDrawn="1"/>
        </p:nvSpPr>
        <p:spPr>
          <a:xfrm>
            <a:off x="10329316" y="5916066"/>
            <a:ext cx="2048968" cy="2048968"/>
          </a:xfrm>
          <a:prstGeom prst="ellipse">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8" name="椭圆 7"/>
          <p:cNvSpPr/>
          <p:nvPr userDrawn="1"/>
        </p:nvSpPr>
        <p:spPr>
          <a:xfrm>
            <a:off x="650561" y="-1888906"/>
            <a:ext cx="2720738" cy="272073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椭圆 9"/>
          <p:cNvSpPr/>
          <p:nvPr userDrawn="1"/>
        </p:nvSpPr>
        <p:spPr>
          <a:xfrm>
            <a:off x="2818889" y="-340236"/>
            <a:ext cx="953522" cy="953522"/>
          </a:xfrm>
          <a:prstGeom prst="ellipse">
            <a:avLst/>
          </a:prstGeom>
          <a:solidFill>
            <a:schemeClr val="accent1">
              <a:lumMod val="40000"/>
              <a:lumOff val="6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椭圆 10"/>
          <p:cNvSpPr/>
          <p:nvPr userDrawn="1"/>
        </p:nvSpPr>
        <p:spPr>
          <a:xfrm>
            <a:off x="9400962" y="-774853"/>
            <a:ext cx="1162475" cy="1162475"/>
          </a:xfrm>
          <a:prstGeom prst="ellipse">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12" name="椭圆 11"/>
          <p:cNvSpPr/>
          <p:nvPr userDrawn="1"/>
        </p:nvSpPr>
        <p:spPr>
          <a:xfrm>
            <a:off x="-1404391" y="4527866"/>
            <a:ext cx="2011046" cy="2011046"/>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p:cNvSpPr/>
          <p:nvPr userDrawn="1"/>
        </p:nvSpPr>
        <p:spPr>
          <a:xfrm>
            <a:off x="-1202163" y="4730094"/>
            <a:ext cx="1606590" cy="1606590"/>
          </a:xfrm>
          <a:prstGeom prst="ellipse">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3" name="日期占位符 2"/>
          <p:cNvSpPr>
            <a:spLocks noGrp="1"/>
          </p:cNvSpPr>
          <p:nvPr>
            <p:ph type="dt" sz="half" idx="10"/>
          </p:nvPr>
        </p:nvSpPr>
        <p:spPr/>
        <p:txBody>
          <a:bodyPr/>
          <a:lstStyle/>
          <a:p>
            <a:fld id="{8B707E49-4202-4010-9CDE-18E87C44CB1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73FC22-4EA5-4E12-9542-52EABB823E53}" type="slidenum">
              <a:rPr lang="zh-CN" altLang="en-US" smtClean="0"/>
            </a:fld>
            <a:endParaRPr lang="zh-CN" altLang="en-US"/>
          </a:p>
        </p:txBody>
      </p:sp>
      <p:sp>
        <p:nvSpPr>
          <p:cNvPr id="9" name="图片占位符 8"/>
          <p:cNvSpPr>
            <a:spLocks noGrp="1"/>
          </p:cNvSpPr>
          <p:nvPr>
            <p:ph type="pic" sz="quarter" idx="13"/>
          </p:nvPr>
        </p:nvSpPr>
        <p:spPr>
          <a:xfrm>
            <a:off x="1177925" y="1498793"/>
            <a:ext cx="4242633" cy="3704786"/>
          </a:xfrm>
          <a:custGeom>
            <a:avLst/>
            <a:gdLst>
              <a:gd name="connsiteX0" fmla="*/ 3548865 w 4573561"/>
              <a:gd name="connsiteY0" fmla="*/ 637 h 3993762"/>
              <a:gd name="connsiteX1" fmla="*/ 4072648 w 4573561"/>
              <a:gd name="connsiteY1" fmla="*/ 130982 h 3993762"/>
              <a:gd name="connsiteX2" fmla="*/ 3758323 w 4573561"/>
              <a:gd name="connsiteY2" fmla="*/ 3950507 h 3993762"/>
              <a:gd name="connsiteX3" fmla="*/ 710 w 4573561"/>
              <a:gd name="connsiteY3" fmla="*/ 1750232 h 3993762"/>
              <a:gd name="connsiteX4" fmla="*/ 3548865 w 4573561"/>
              <a:gd name="connsiteY4" fmla="*/ 637 h 3993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3561" h="3993762">
                <a:moveTo>
                  <a:pt x="3548865" y="637"/>
                </a:moveTo>
                <a:cubicBezTo>
                  <a:pt x="3769202" y="6098"/>
                  <a:pt x="3950981" y="46894"/>
                  <a:pt x="4072648" y="130982"/>
                </a:cubicBezTo>
                <a:cubicBezTo>
                  <a:pt x="4851317" y="669144"/>
                  <a:pt x="4703679" y="3623482"/>
                  <a:pt x="3758323" y="3950507"/>
                </a:cubicBezTo>
                <a:cubicBezTo>
                  <a:pt x="2812967" y="4277532"/>
                  <a:pt x="-51677" y="2672569"/>
                  <a:pt x="710" y="1750232"/>
                </a:cubicBezTo>
                <a:cubicBezTo>
                  <a:pt x="44912" y="972010"/>
                  <a:pt x="2359048" y="-28854"/>
                  <a:pt x="3548865" y="637"/>
                </a:cubicBezTo>
                <a:close/>
              </a:path>
            </a:pathLst>
          </a:custGeom>
        </p:spPr>
        <p:txBody>
          <a:bodyPr wrap="square">
            <a:noAutofit/>
          </a:bodyPr>
          <a:lstStyle>
            <a:lvl1pPr marL="0" indent="0" algn="ctr">
              <a:buNone/>
              <a:defRPr sz="1200"/>
            </a:lvl1p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24.xml"/><Relationship Id="rId17" Type="http://schemas.openxmlformats.org/officeDocument/2006/relationships/tags" Target="../tags/tag123.xml"/><Relationship Id="rId16" Type="http://schemas.openxmlformats.org/officeDocument/2006/relationships/tags" Target="../tags/tag122.xml"/><Relationship Id="rId15" Type="http://schemas.openxmlformats.org/officeDocument/2006/relationships/tags" Target="../tags/tag121.xml"/><Relationship Id="rId14" Type="http://schemas.openxmlformats.org/officeDocument/2006/relationships/tags" Target="../tags/tag120.xml"/><Relationship Id="rId13" Type="http://schemas.openxmlformats.org/officeDocument/2006/relationships/tags" Target="../tags/tag119.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pitchFamily="2" charset="2"/>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pitchFamily="2" charset="2"/>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jpeg"/><Relationship Id="rId1" Type="http://schemas.openxmlformats.org/officeDocument/2006/relationships/tags" Target="../tags/tag125.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26.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image" Target="../media/image2.png"/><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s>
</file>

<file path=ppt/slides/_rels/slide4.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6.png"/><Relationship Id="rId7" Type="http://schemas.openxmlformats.org/officeDocument/2006/relationships/tags" Target="../tags/tag138.xml"/><Relationship Id="rId6" Type="http://schemas.openxmlformats.org/officeDocument/2006/relationships/tags" Target="../tags/tag137.xml"/><Relationship Id="rId5" Type="http://schemas.openxmlformats.org/officeDocument/2006/relationships/image" Target="../media/image2.png"/><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tags" Target="../tags/tag134.xml"/><Relationship Id="rId13" Type="http://schemas.openxmlformats.org/officeDocument/2006/relationships/slideLayout" Target="../slideLayouts/slideLayout2.xml"/><Relationship Id="rId12" Type="http://schemas.openxmlformats.org/officeDocument/2006/relationships/tags" Target="../tags/tag140.xml"/><Relationship Id="rId11" Type="http://schemas.openxmlformats.org/officeDocument/2006/relationships/image" Target="../media/image8.png"/><Relationship Id="rId10" Type="http://schemas.openxmlformats.org/officeDocument/2006/relationships/tags" Target="../tags/tag139.xml"/><Relationship Id="rId1" Type="http://schemas.openxmlformats.org/officeDocument/2006/relationships/tags" Target="../tags/tag133.xml"/></Relationships>
</file>

<file path=ppt/slides/_rels/slide5.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image" Target="../media/image2.png"/><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8" Type="http://schemas.openxmlformats.org/officeDocument/2006/relationships/slideLayout" Target="../slideLayouts/slideLayout2.xml"/><Relationship Id="rId17" Type="http://schemas.openxmlformats.org/officeDocument/2006/relationships/tags" Target="../tags/tag153.xml"/><Relationship Id="rId16" Type="http://schemas.openxmlformats.org/officeDocument/2006/relationships/image" Target="../media/image11.png"/><Relationship Id="rId15" Type="http://schemas.openxmlformats.org/officeDocument/2006/relationships/tags" Target="../tags/tag152.xml"/><Relationship Id="rId14" Type="http://schemas.openxmlformats.org/officeDocument/2006/relationships/tags" Target="../tags/tag151.xml"/><Relationship Id="rId13" Type="http://schemas.openxmlformats.org/officeDocument/2006/relationships/tags" Target="../tags/tag150.xml"/><Relationship Id="rId12" Type="http://schemas.openxmlformats.org/officeDocument/2006/relationships/tags" Target="../tags/tag149.xml"/><Relationship Id="rId11" Type="http://schemas.openxmlformats.org/officeDocument/2006/relationships/image" Target="../media/image10.png"/><Relationship Id="rId10" Type="http://schemas.openxmlformats.org/officeDocument/2006/relationships/tags" Target="../tags/tag148.xml"/><Relationship Id="rId1" Type="http://schemas.openxmlformats.org/officeDocument/2006/relationships/tags" Target="../tags/tag1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56.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57.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image" Target="../media/image20.png"/><Relationship Id="rId7" Type="http://schemas.openxmlformats.org/officeDocument/2006/relationships/slide" Target="slide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slide" Target="slide22.xml"/><Relationship Id="rId3" Type="http://schemas.openxmlformats.org/officeDocument/2006/relationships/image" Target="../media/image17.png"/><Relationship Id="rId2" Type="http://schemas.openxmlformats.org/officeDocument/2006/relationships/image" Target="../media/image16.png"/><Relationship Id="rId10" Type="http://schemas.openxmlformats.org/officeDocument/2006/relationships/slideLayout" Target="../slideLayouts/slideLayout1.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 Target="slide23.xml"/></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slide" Target="slide24.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image" Target="../media/image30.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2.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59.xml"/><Relationship Id="rId2" Type="http://schemas.openxmlformats.org/officeDocument/2006/relationships/image" Target="../media/image2.png"/><Relationship Id="rId1" Type="http://schemas.openxmlformats.org/officeDocument/2006/relationships/image" Target="../media/image33.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160.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slide" Target="slide8.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tags" Target="../tags/tag161.xml"/><Relationship Id="rId2" Type="http://schemas.openxmlformats.org/officeDocument/2006/relationships/slide" Target="slide8.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tags" Target="../tags/tag162.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slide" Target="slide10.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slide" Target="slide11.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slide" Target="slide12.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slide" Target="slide10.xml"/><Relationship Id="rId16" Type="http://schemas.openxmlformats.org/officeDocument/2006/relationships/slideLayout" Target="../slideLayouts/slideLayout13.xml"/><Relationship Id="rId15" Type="http://schemas.openxmlformats.org/officeDocument/2006/relationships/tags" Target="../tags/tag173.xml"/><Relationship Id="rId14" Type="http://schemas.openxmlformats.org/officeDocument/2006/relationships/image" Target="../media/image38.png"/><Relationship Id="rId13" Type="http://schemas.openxmlformats.org/officeDocument/2006/relationships/image" Target="../media/image37.png"/><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pic>
        <p:nvPicPr>
          <p:cNvPr id="4" name="图片 3" descr="陈艺家-2021.10.28秋景陈艺家_25"/>
          <p:cNvPicPr>
            <a:picLocks noChangeAspect="1"/>
          </p:cNvPicPr>
          <p:nvPr>
            <p:custDataLst>
              <p:tags r:id="rId1"/>
            </p:custDataLst>
          </p:nvPr>
        </p:nvPicPr>
        <p:blipFill>
          <a:blip r:embed="rId2"/>
          <a:srcRect t="3939" b="8887"/>
          <a:stretch>
            <a:fillRect/>
          </a:stretch>
        </p:blipFill>
        <p:spPr>
          <a:xfrm>
            <a:off x="0" y="0"/>
            <a:ext cx="5244465" cy="6858000"/>
          </a:xfrm>
          <a:custGeom>
            <a:avLst/>
            <a:gdLst/>
            <a:ahLst/>
            <a:cxnLst>
              <a:cxn ang="3">
                <a:pos x="hc" y="t"/>
              </a:cxn>
              <a:cxn ang="cd2">
                <a:pos x="l" y="vc"/>
              </a:cxn>
              <a:cxn ang="cd4">
                <a:pos x="hc" y="b"/>
              </a:cxn>
              <a:cxn ang="0">
                <a:pos x="r" y="vc"/>
              </a:cxn>
            </a:cxnLst>
            <a:rect l="l" t="t" r="r" b="b"/>
            <a:pathLst>
              <a:path w="8259" h="10800">
                <a:moveTo>
                  <a:pt x="0" y="0"/>
                </a:moveTo>
                <a:lnTo>
                  <a:pt x="8259" y="0"/>
                </a:lnTo>
                <a:lnTo>
                  <a:pt x="8259" y="10800"/>
                </a:lnTo>
                <a:lnTo>
                  <a:pt x="0" y="10800"/>
                </a:lnTo>
                <a:lnTo>
                  <a:pt x="0" y="0"/>
                </a:lnTo>
                <a:close/>
              </a:path>
            </a:pathLst>
          </a:custGeom>
        </p:spPr>
      </p:pic>
      <p:sp>
        <p:nvSpPr>
          <p:cNvPr id="5" name="矩形 4"/>
          <p:cNvSpPr/>
          <p:nvPr/>
        </p:nvSpPr>
        <p:spPr>
          <a:xfrm>
            <a:off x="2192655" y="1176655"/>
            <a:ext cx="7418070" cy="4504690"/>
          </a:xfrm>
          <a:prstGeom prst="rect">
            <a:avLst/>
          </a:prstGeom>
          <a:noFill/>
          <a:ln w="53975">
            <a:solidFill>
              <a:srgbClr val="F3BB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720965" y="1956435"/>
            <a:ext cx="3729355" cy="2978150"/>
          </a:xfrm>
          <a:prstGeom prst="rect">
            <a:avLst/>
          </a:prstGeom>
          <a:solidFill>
            <a:srgbClr val="FFF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7311644" y="2009582"/>
            <a:ext cx="4620895" cy="922020"/>
          </a:xfrm>
          <a:prstGeom prst="rect">
            <a:avLst/>
          </a:prstGeom>
          <a:noFill/>
        </p:spPr>
        <p:txBody>
          <a:bodyPr wrap="square" rtlCol="0">
            <a:spAutoFit/>
          </a:bodyPr>
          <a:lstStyle/>
          <a:p>
            <a:pPr algn="ctr"/>
            <a:r>
              <a:rPr lang="en-US" altLang="zh-CN" sz="5400" dirty="0">
                <a:solidFill>
                  <a:srgbClr val="F3BB11"/>
                </a:solidFill>
                <a:latin typeface="微软雅黑" panose="020B0503020204020204" pitchFamily="34" charset="-122"/>
                <a:ea typeface="微软雅黑" panose="020B0503020204020204" pitchFamily="34" charset="-122"/>
              </a:rPr>
              <a:t>教学常规</a:t>
            </a:r>
            <a:endParaRPr lang="en-US" altLang="zh-CN" sz="5400" dirty="0">
              <a:solidFill>
                <a:srgbClr val="F3BB1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7063107" y="2656647"/>
            <a:ext cx="5095110" cy="1337945"/>
          </a:xfrm>
          <a:prstGeom prst="rect">
            <a:avLst/>
          </a:prstGeom>
          <a:noFill/>
        </p:spPr>
        <p:txBody>
          <a:bodyPr wrap="square" rtlCol="0">
            <a:spAutoFit/>
          </a:bodyPr>
          <a:lstStyle/>
          <a:p>
            <a:pPr algn="ctr">
              <a:lnSpc>
                <a:spcPct val="150000"/>
              </a:lnSpc>
            </a:pPr>
            <a:r>
              <a:rPr lang="zh-CN" altLang="en-US" sz="5400" dirty="0">
                <a:solidFill>
                  <a:srgbClr val="F3BB11"/>
                </a:solidFill>
                <a:latin typeface="微软雅黑" panose="020B0503020204020204" pitchFamily="34" charset="-122"/>
                <a:ea typeface="微软雅黑" panose="020B0503020204020204" pitchFamily="34" charset="-122"/>
                <a:cs typeface="+mn-ea"/>
                <a:sym typeface="+mn-lt"/>
              </a:rPr>
              <a:t>考　试　篇</a:t>
            </a:r>
            <a:endParaRPr lang="zh-CN" altLang="en-US" sz="5400" dirty="0">
              <a:solidFill>
                <a:srgbClr val="F3BB11"/>
              </a:solidFill>
              <a:latin typeface="微软雅黑" panose="020B0503020204020204" pitchFamily="34" charset="-122"/>
              <a:ea typeface="微软雅黑" panose="020B0503020204020204" pitchFamily="34" charset="-122"/>
              <a:cs typeface="+mn-ea"/>
              <a:sym typeface="+mn-lt"/>
            </a:endParaRPr>
          </a:p>
        </p:txBody>
      </p:sp>
      <p:sp>
        <p:nvSpPr>
          <p:cNvPr id="8" name="文本框 7"/>
          <p:cNvSpPr txBox="1"/>
          <p:nvPr/>
        </p:nvSpPr>
        <p:spPr>
          <a:xfrm>
            <a:off x="2192655" y="1155065"/>
            <a:ext cx="3051810" cy="306705"/>
          </a:xfrm>
          <a:prstGeom prst="rect">
            <a:avLst/>
          </a:prstGeom>
          <a:solidFill>
            <a:srgbClr val="F3BB11"/>
          </a:solidFill>
        </p:spPr>
        <p:txBody>
          <a:bodyPr wrap="square" rtlCol="0">
            <a:spAutoFit/>
          </a:bodyPr>
          <a:lstStyle/>
          <a:p>
            <a:pPr algn="ctr"/>
            <a:r>
              <a:rPr lang="en-US" altLang="zh-CN" sz="1400">
                <a:solidFill>
                  <a:schemeClr val="bg1"/>
                </a:solidFill>
              </a:rPr>
              <a:t>ZHEJIANG NORMAL UNIVERSITY</a:t>
            </a:r>
            <a:endParaRPr lang="en-US" altLang="zh-CN" sz="1400">
              <a:solidFill>
                <a:schemeClr val="bg1"/>
              </a:solidFill>
            </a:endParaRPr>
          </a:p>
        </p:txBody>
      </p:sp>
      <p:sp>
        <p:nvSpPr>
          <p:cNvPr id="11" name="文本框 10"/>
          <p:cNvSpPr txBox="1"/>
          <p:nvPr/>
        </p:nvSpPr>
        <p:spPr>
          <a:xfrm>
            <a:off x="7460234" y="4043487"/>
            <a:ext cx="4620895" cy="706755"/>
          </a:xfrm>
          <a:prstGeom prst="rect">
            <a:avLst/>
          </a:prstGeom>
          <a:noFill/>
        </p:spPr>
        <p:txBody>
          <a:bodyPr wrap="square" rtlCol="0">
            <a:spAutoFit/>
          </a:bodyPr>
          <a:p>
            <a:pPr algn="ctr"/>
            <a:r>
              <a:rPr lang="en-US" sz="4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学生版）</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grpSp>
        <p:nvGrpSpPr>
          <p:cNvPr id="6" name="组合 5"/>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zh-CN" sz="2400" b="1">
                  <a:solidFill>
                    <a:srgbClr val="AA6500"/>
                  </a:solidFill>
                  <a:latin typeface="微软雅黑" panose="020B0503020204020204" pitchFamily="34" charset="-122"/>
                  <a:ea typeface="微软雅黑" panose="020B0503020204020204" pitchFamily="34" charset="-122"/>
                </a:rPr>
                <a:t>在线考试注意事项</a:t>
              </a:r>
              <a:endParaRPr lang="zh-CN"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 name="组合 1"/>
          <p:cNvGrpSpPr/>
          <p:nvPr/>
        </p:nvGrpSpPr>
        <p:grpSpPr>
          <a:xfrm>
            <a:off x="5506720" y="1606550"/>
            <a:ext cx="6831965" cy="565150"/>
            <a:chOff x="10676" y="5404"/>
            <a:chExt cx="10759" cy="890"/>
          </a:xfrm>
        </p:grpSpPr>
        <p:sp>
          <p:nvSpPr>
            <p:cNvPr id="167" name="TextBox 161"/>
            <p:cNvSpPr txBox="1"/>
            <p:nvPr/>
          </p:nvSpPr>
          <p:spPr>
            <a:xfrm>
              <a:off x="11863" y="5608"/>
              <a:ext cx="9572" cy="484"/>
            </a:xfrm>
            <a:prstGeom prst="rect">
              <a:avLst/>
            </a:prstGeom>
            <a:noFill/>
          </p:spPr>
          <p:txBody>
            <a:bodyPr wrap="square" lIns="0" tIns="0" rIns="0" bIns="0" rtlCol="0" anchor="ctr" anchorCtr="0">
              <a:spAutoFit/>
            </a:bodyPr>
            <a:p>
              <a:pPr>
                <a:lnSpc>
                  <a:spcPct val="100000"/>
                </a:lnSpc>
              </a:pPr>
              <a:r>
                <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rPr>
                <a:t>按照科目要求提前安装考试相关软件并熟悉平台</a:t>
              </a: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rPr>
                <a:t>。</a:t>
              </a:r>
              <a:endPar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endParaRPr>
            </a:p>
          </p:txBody>
        </p:sp>
        <p:sp>
          <p:nvSpPr>
            <p:cNvPr id="169" name="右箭头 168"/>
            <p:cNvSpPr/>
            <p:nvPr/>
          </p:nvSpPr>
          <p:spPr>
            <a:xfrm>
              <a:off x="10676" y="5404"/>
              <a:ext cx="890" cy="89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0" name="文本框 99"/>
          <p:cNvSpPr txBox="1"/>
          <p:nvPr/>
        </p:nvSpPr>
        <p:spPr>
          <a:xfrm>
            <a:off x="6096000" y="12446635"/>
            <a:ext cx="5080000" cy="252730"/>
          </a:xfrm>
          <a:prstGeom prst="rect">
            <a:avLst/>
          </a:prstGeom>
          <a:noFill/>
          <a:ln w="9525">
            <a:noFill/>
          </a:ln>
        </p:spPr>
        <p:txBody>
          <a:bodyPr>
            <a:spAutoFit/>
          </a:bodyPr>
          <a:p>
            <a:pPr indent="0"/>
            <a:r>
              <a:rPr lang="en-US" sz="1050" b="0">
                <a:latin typeface="Calibri" panose="020F0502020204030204" charset="0"/>
                <a:ea typeface="宋体" panose="02010600030101010101" pitchFamily="2" charset="-122"/>
                <a:cs typeface="Times New Roman" panose="02020603050405020304" charset="0"/>
              </a:rPr>
              <a:t> </a:t>
            </a:r>
            <a:endParaRPr lang="zh-CN" altLang="en-US"/>
          </a:p>
        </p:txBody>
      </p:sp>
      <p:grpSp>
        <p:nvGrpSpPr>
          <p:cNvPr id="10" name="组合 9"/>
          <p:cNvGrpSpPr/>
          <p:nvPr/>
        </p:nvGrpSpPr>
        <p:grpSpPr>
          <a:xfrm>
            <a:off x="5502910" y="3299778"/>
            <a:ext cx="5276215" cy="565150"/>
            <a:chOff x="3698" y="4955"/>
            <a:chExt cx="8309" cy="890"/>
          </a:xfrm>
        </p:grpSpPr>
        <p:sp>
          <p:nvSpPr>
            <p:cNvPr id="4" name="TextBox 161"/>
            <p:cNvSpPr txBox="1"/>
            <p:nvPr/>
          </p:nvSpPr>
          <p:spPr>
            <a:xfrm>
              <a:off x="4965" y="5160"/>
              <a:ext cx="7042" cy="484"/>
            </a:xfrm>
            <a:prstGeom prst="rect">
              <a:avLst/>
            </a:prstGeom>
            <a:noFill/>
          </p:spPr>
          <p:txBody>
            <a:bodyPr wrap="square" lIns="0" tIns="0" rIns="0" bIns="0" rtlCol="0" anchor="ctr" anchorCtr="0">
              <a:spAutoFit/>
            </a:bodyPr>
            <a:p>
              <a:pPr>
                <a:lnSpc>
                  <a:spcPct val="100000"/>
                </a:lnSpc>
              </a:pPr>
              <a:r>
                <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rPr>
                <a:t>手机、笔记本电脑</a:t>
              </a:r>
              <a:r>
                <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等</a:t>
              </a:r>
              <a:r>
                <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rPr>
                <a:t>带有摄像头设备</a:t>
              </a: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rPr>
                <a:t>。</a:t>
              </a:r>
              <a:endPar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endParaRPr>
            </a:p>
          </p:txBody>
        </p:sp>
        <p:sp>
          <p:nvSpPr>
            <p:cNvPr id="8" name="右箭头 7"/>
            <p:cNvSpPr/>
            <p:nvPr/>
          </p:nvSpPr>
          <p:spPr>
            <a:xfrm>
              <a:off x="3698" y="4955"/>
              <a:ext cx="890" cy="89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1" name="组合 10"/>
          <p:cNvGrpSpPr/>
          <p:nvPr/>
        </p:nvGrpSpPr>
        <p:grpSpPr>
          <a:xfrm>
            <a:off x="5502910" y="4978718"/>
            <a:ext cx="6238875" cy="565150"/>
            <a:chOff x="3573" y="7096"/>
            <a:chExt cx="9825" cy="890"/>
          </a:xfrm>
        </p:grpSpPr>
        <p:sp>
          <p:nvSpPr>
            <p:cNvPr id="7" name="TextBox 161"/>
            <p:cNvSpPr txBox="1"/>
            <p:nvPr/>
          </p:nvSpPr>
          <p:spPr>
            <a:xfrm>
              <a:off x="4860" y="7340"/>
              <a:ext cx="8538" cy="484"/>
            </a:xfrm>
            <a:prstGeom prst="rect">
              <a:avLst/>
            </a:prstGeom>
            <a:noFill/>
          </p:spPr>
          <p:txBody>
            <a:bodyPr wrap="square" lIns="0" tIns="0" rIns="0" bIns="0" rtlCol="0" anchor="ctr" anchorCtr="0">
              <a:spAutoFit/>
            </a:bodyPr>
            <a:p>
              <a:pPr>
                <a:lnSpc>
                  <a:spcPct val="100000"/>
                </a:lnSpc>
              </a:pPr>
              <a:r>
                <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提前</a:t>
              </a:r>
              <a:r>
                <a:rPr lang="en-US" altLang="zh-CN"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15</a:t>
              </a:r>
              <a:r>
                <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分钟进入，修改昵称</a:t>
              </a:r>
              <a:r>
                <a:rPr lang="en-US" altLang="zh-CN"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姓名</a:t>
              </a:r>
              <a:r>
                <a:rPr lang="en-US" altLang="zh-CN"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学号</a:t>
              </a:r>
              <a:r>
                <a:rPr lang="en-US" altLang="zh-CN"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a:t>
              </a:r>
              <a:endPar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9" name="右箭头 8"/>
            <p:cNvSpPr/>
            <p:nvPr/>
          </p:nvSpPr>
          <p:spPr>
            <a:xfrm>
              <a:off x="3573" y="7096"/>
              <a:ext cx="890" cy="89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5" name="Oval 116"/>
          <p:cNvSpPr/>
          <p:nvPr/>
        </p:nvSpPr>
        <p:spPr>
          <a:xfrm flipH="1">
            <a:off x="1652588" y="3153728"/>
            <a:ext cx="857250" cy="857250"/>
          </a:xfrm>
          <a:prstGeom prst="ellipse">
            <a:avLst/>
          </a:prstGeom>
          <a:gradFill flip="none" rotWithShape="1">
            <a:gsLst>
              <a:gs pos="7000">
                <a:schemeClr val="accent5"/>
              </a:gs>
              <a:gs pos="100000">
                <a:schemeClr val="accent6"/>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ID"/>
          </a:p>
        </p:txBody>
      </p:sp>
      <p:sp>
        <p:nvSpPr>
          <p:cNvPr id="16" name="Oval 102"/>
          <p:cNvSpPr/>
          <p:nvPr/>
        </p:nvSpPr>
        <p:spPr>
          <a:xfrm>
            <a:off x="1652588" y="4832668"/>
            <a:ext cx="857250" cy="857250"/>
          </a:xfrm>
          <a:prstGeom prst="ellipse">
            <a:avLst/>
          </a:prstGeom>
          <a:gradFill flip="none" rotWithShape="1">
            <a:gsLst>
              <a:gs pos="7000">
                <a:srgbClr val="FFBA55"/>
              </a:gs>
              <a:gs pos="100000">
                <a:schemeClr val="accent4">
                  <a:lumMod val="7500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sp>
        <p:nvSpPr>
          <p:cNvPr id="151" name="Subtitle 176"/>
          <p:cNvSpPr txBox="1"/>
          <p:nvPr/>
        </p:nvSpPr>
        <p:spPr>
          <a:xfrm>
            <a:off x="2765425" y="5039995"/>
            <a:ext cx="3903980" cy="442595"/>
          </a:xfrm>
          <a:prstGeom prst="rect">
            <a:avLst/>
          </a:prstGeom>
        </p:spPr>
        <p:txBody>
          <a:bodyPr vert="horz" wrap="square" lIns="0" tIns="0" rIns="0" bIns="0" rtlCol="0">
            <a:spAutoFit/>
          </a:bodyPr>
          <a:p>
            <a:pPr>
              <a:lnSpc>
                <a:spcPct val="120000"/>
              </a:lnSpc>
            </a:pPr>
            <a:r>
              <a:rPr lang="zh-CN" altLang="en-US" sz="2400" spc="100">
                <a:solidFill>
                  <a:srgbClr val="FF0000"/>
                </a:solidFill>
                <a:uFillTx/>
                <a:latin typeface="微软雅黑" panose="020B0503020204020204" pitchFamily="34" charset="-122"/>
                <a:ea typeface="微软雅黑" panose="020B0503020204020204" pitchFamily="34" charset="-122"/>
                <a:sym typeface="+mn-ea"/>
              </a:rPr>
              <a:t>开前准备工作</a:t>
            </a:r>
            <a:endParaRPr lang="zh-CN" altLang="en-US" sz="2400" spc="100">
              <a:solidFill>
                <a:srgbClr val="FF0000"/>
              </a:solidFill>
              <a:uFillTx/>
              <a:latin typeface="微软雅黑" panose="020B0503020204020204" pitchFamily="34" charset="-122"/>
              <a:ea typeface="微软雅黑" panose="020B0503020204020204" pitchFamily="34" charset="-122"/>
              <a:sym typeface="+mn-ea"/>
            </a:endParaRPr>
          </a:p>
        </p:txBody>
      </p:sp>
      <p:pic>
        <p:nvPicPr>
          <p:cNvPr id="80" name="图片 79" descr="手机"/>
          <p:cNvPicPr>
            <a:picLocks noChangeAspect="1"/>
          </p:cNvPicPr>
          <p:nvPr/>
        </p:nvPicPr>
        <p:blipFill>
          <a:blip r:embed="rId2"/>
          <a:stretch>
            <a:fillRect/>
          </a:stretch>
        </p:blipFill>
        <p:spPr>
          <a:xfrm>
            <a:off x="1807210" y="4987290"/>
            <a:ext cx="548005" cy="548005"/>
          </a:xfrm>
          <a:prstGeom prst="rect">
            <a:avLst/>
          </a:prstGeom>
        </p:spPr>
      </p:pic>
      <p:sp>
        <p:nvSpPr>
          <p:cNvPr id="14" name="Oval 104"/>
          <p:cNvSpPr/>
          <p:nvPr/>
        </p:nvSpPr>
        <p:spPr>
          <a:xfrm>
            <a:off x="1652270" y="1460500"/>
            <a:ext cx="857250" cy="857250"/>
          </a:xfrm>
          <a:prstGeom prst="ellipse">
            <a:avLst/>
          </a:prstGeom>
          <a:gradFill flip="none" rotWithShape="1">
            <a:gsLst>
              <a:gs pos="7000">
                <a:srgbClr val="F5C441"/>
              </a:gs>
              <a:gs pos="94000">
                <a:srgbClr val="F4AD24"/>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ID" sz="1400"/>
          </a:p>
        </p:txBody>
      </p:sp>
      <p:sp>
        <p:nvSpPr>
          <p:cNvPr id="5" name="Subtitle 176"/>
          <p:cNvSpPr txBox="1"/>
          <p:nvPr/>
        </p:nvSpPr>
        <p:spPr>
          <a:xfrm>
            <a:off x="2765425" y="1667828"/>
            <a:ext cx="3893820" cy="442595"/>
          </a:xfrm>
          <a:prstGeom prst="rect">
            <a:avLst/>
          </a:prstGeom>
        </p:spPr>
        <p:txBody>
          <a:bodyPr vert="horz" wrap="square" lIns="0" tIns="0" rIns="0" bIns="0" rtlCol="0">
            <a:spAutoFit/>
          </a:bodyPr>
          <a:p>
            <a:pPr>
              <a:lnSpc>
                <a:spcPct val="120000"/>
              </a:lnSpc>
            </a:pPr>
            <a:r>
              <a:rPr lang="zh-CN" altLang="en-US" sz="2400" spc="100">
                <a:solidFill>
                  <a:srgbClr val="FF0000"/>
                </a:solidFill>
                <a:uFillTx/>
                <a:latin typeface="微软雅黑" panose="020B0503020204020204" pitchFamily="34" charset="-122"/>
                <a:ea typeface="微软雅黑" panose="020B0503020204020204" pitchFamily="34" charset="-122"/>
                <a:sym typeface="+mn-ea"/>
              </a:rPr>
              <a:t>熟悉考试平台</a:t>
            </a:r>
            <a:endParaRPr lang="zh-CN" altLang="en-US" sz="2400" spc="100">
              <a:solidFill>
                <a:srgbClr val="FF0000"/>
              </a:solidFill>
              <a:uFillTx/>
              <a:latin typeface="微软雅黑" panose="020B0503020204020204" pitchFamily="34" charset="-122"/>
              <a:ea typeface="微软雅黑" panose="020B0503020204020204" pitchFamily="34" charset="-122"/>
              <a:sym typeface="+mn-ea"/>
            </a:endParaRPr>
          </a:p>
        </p:txBody>
      </p:sp>
      <p:pic>
        <p:nvPicPr>
          <p:cNvPr id="94" name="图片 93" descr="档案资料-归档资料"/>
          <p:cNvPicPr>
            <a:picLocks noChangeAspect="1"/>
          </p:cNvPicPr>
          <p:nvPr/>
        </p:nvPicPr>
        <p:blipFill>
          <a:blip r:embed="rId3"/>
          <a:stretch>
            <a:fillRect/>
          </a:stretch>
        </p:blipFill>
        <p:spPr>
          <a:xfrm>
            <a:off x="1805940" y="1614170"/>
            <a:ext cx="549910" cy="549910"/>
          </a:xfrm>
          <a:prstGeom prst="rect">
            <a:avLst/>
          </a:prstGeom>
        </p:spPr>
      </p:pic>
      <p:sp>
        <p:nvSpPr>
          <p:cNvPr id="102" name="Subtitle 176"/>
          <p:cNvSpPr txBox="1"/>
          <p:nvPr/>
        </p:nvSpPr>
        <p:spPr>
          <a:xfrm>
            <a:off x="2733040" y="3361055"/>
            <a:ext cx="3893820" cy="442595"/>
          </a:xfrm>
          <a:prstGeom prst="rect">
            <a:avLst/>
          </a:prstGeom>
        </p:spPr>
        <p:txBody>
          <a:bodyPr vert="horz" wrap="square" lIns="0" tIns="0" rIns="0" bIns="0" rtlCol="0">
            <a:spAutoFit/>
          </a:bodyPr>
          <a:p>
            <a:pPr>
              <a:lnSpc>
                <a:spcPct val="120000"/>
              </a:lnSpc>
            </a:pPr>
            <a:r>
              <a:rPr lang="zh-CN" altLang="en-US" sz="2400" spc="100">
                <a:solidFill>
                  <a:srgbClr val="FF0000"/>
                </a:solidFill>
                <a:uFillTx/>
                <a:latin typeface="微软雅黑" panose="020B0503020204020204" pitchFamily="34" charset="-122"/>
                <a:ea typeface="微软雅黑" panose="020B0503020204020204" pitchFamily="34" charset="-122"/>
                <a:sym typeface="+mn-ea"/>
              </a:rPr>
              <a:t>准备智能设备</a:t>
            </a:r>
            <a:endParaRPr lang="zh-CN" altLang="en-US" sz="2400" spc="100">
              <a:solidFill>
                <a:srgbClr val="FF0000"/>
              </a:solidFill>
              <a:uFillTx/>
              <a:latin typeface="微软雅黑" panose="020B0503020204020204" pitchFamily="34" charset="-122"/>
              <a:ea typeface="微软雅黑" panose="020B0503020204020204" pitchFamily="34" charset="-122"/>
              <a:sym typeface="+mn-ea"/>
            </a:endParaRPr>
          </a:p>
        </p:txBody>
      </p:sp>
      <p:pic>
        <p:nvPicPr>
          <p:cNvPr id="97" name="图片 96" descr="试卷"/>
          <p:cNvPicPr>
            <a:picLocks noChangeAspect="1"/>
          </p:cNvPicPr>
          <p:nvPr/>
        </p:nvPicPr>
        <p:blipFill>
          <a:blip r:embed="rId4"/>
          <a:stretch>
            <a:fillRect/>
          </a:stretch>
        </p:blipFill>
        <p:spPr>
          <a:xfrm>
            <a:off x="1795145" y="3296285"/>
            <a:ext cx="572135" cy="572135"/>
          </a:xfrm>
          <a:prstGeom prst="rect">
            <a:avLst/>
          </a:prstGeom>
        </p:spPr>
      </p:pic>
      <p:cxnSp>
        <p:nvCxnSpPr>
          <p:cNvPr id="3" name="直接连接符 2"/>
          <p:cNvCxnSpPr/>
          <p:nvPr/>
        </p:nvCxnSpPr>
        <p:spPr>
          <a:xfrm>
            <a:off x="1859280" y="2788920"/>
            <a:ext cx="9779000" cy="2540"/>
          </a:xfrm>
          <a:prstGeom prst="line">
            <a:avLst/>
          </a:prstGeom>
        </p:spPr>
        <p:style>
          <a:lnRef idx="3">
            <a:schemeClr val="accent4"/>
          </a:lnRef>
          <a:fillRef idx="0">
            <a:schemeClr val="accent4"/>
          </a:fillRef>
          <a:effectRef idx="2">
            <a:schemeClr val="accent4"/>
          </a:effectRef>
          <a:fontRef idx="minor">
            <a:schemeClr val="tx1"/>
          </a:fontRef>
        </p:style>
      </p:cxnSp>
      <p:cxnSp>
        <p:nvCxnSpPr>
          <p:cNvPr id="13" name="直接连接符 12"/>
          <p:cNvCxnSpPr/>
          <p:nvPr/>
        </p:nvCxnSpPr>
        <p:spPr>
          <a:xfrm>
            <a:off x="1807210" y="4351020"/>
            <a:ext cx="9758680" cy="3175"/>
          </a:xfrm>
          <a:prstGeom prst="line">
            <a:avLst/>
          </a:prstGeom>
        </p:spPr>
        <p:style>
          <a:lnRef idx="3">
            <a:schemeClr val="accent4"/>
          </a:lnRef>
          <a:fillRef idx="0">
            <a:schemeClr val="accent4"/>
          </a:fillRef>
          <a:effectRef idx="2">
            <a:schemeClr val="accent4"/>
          </a:effectRef>
          <a:fontRef idx="minor">
            <a:schemeClr val="tx1"/>
          </a:fontRef>
        </p:style>
      </p:cxnSp>
      <p:cxnSp>
        <p:nvCxnSpPr>
          <p:cNvPr id="17" name="直接连接符 16"/>
          <p:cNvCxnSpPr/>
          <p:nvPr/>
        </p:nvCxnSpPr>
        <p:spPr>
          <a:xfrm>
            <a:off x="1795145" y="6038215"/>
            <a:ext cx="9784715" cy="8890"/>
          </a:xfrm>
          <a:prstGeom prst="line">
            <a:avLst/>
          </a:prstGeom>
        </p:spPr>
        <p:style>
          <a:lnRef idx="3">
            <a:schemeClr val="accent4"/>
          </a:lnRef>
          <a:fillRef idx="0">
            <a:schemeClr val="accent4"/>
          </a:fillRef>
          <a:effectRef idx="2">
            <a:schemeClr val="accent4"/>
          </a:effectRef>
          <a:fontRef idx="minor">
            <a:schemeClr val="tx1"/>
          </a:fontRef>
        </p:style>
      </p:cxnSp>
    </p:spTree>
    <p:custDataLst>
      <p:tags r:id="rId5"/>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145540" y="1419860"/>
            <a:ext cx="10234930" cy="4523105"/>
          </a:xfrm>
          <a:prstGeom prst="rect">
            <a:avLst/>
          </a:prstGeom>
          <a:noFill/>
        </p:spPr>
        <p:txBody>
          <a:bodyPr wrap="square" rtlCol="0">
            <a:spAutoFit/>
          </a:bodyPr>
          <a:lstStyle/>
          <a:p>
            <a:pPr algn="l">
              <a:lnSpc>
                <a:spcPct val="150000"/>
              </a:lnSpc>
            </a:pPr>
            <a:r>
              <a:rPr lang="zh-CN" altLang="en-US" sz="4800" b="1" spc="100">
                <a:solidFill>
                  <a:srgbClr val="AA6500"/>
                </a:solidFill>
                <a:uFillTx/>
                <a:latin typeface="微软雅黑" panose="020B0503020204020204" pitchFamily="34" charset="-122"/>
                <a:ea typeface="微软雅黑" panose="020B0503020204020204" pitchFamily="34" charset="-122"/>
                <a:sym typeface="+mn-lt"/>
              </a:rPr>
              <a:t>考试要求：</a:t>
            </a:r>
            <a:endParaRPr lang="zh-CN" altLang="en-US" sz="4800" b="1" spc="100">
              <a:solidFill>
                <a:srgbClr val="AA6500"/>
              </a:solidFill>
              <a:uFillTx/>
              <a:latin typeface="微软雅黑" panose="020B0503020204020204" pitchFamily="34" charset="-122"/>
              <a:ea typeface="微软雅黑" panose="020B0503020204020204" pitchFamily="34" charset="-122"/>
              <a:sym typeface="+mn-lt"/>
            </a:endParaRPr>
          </a:p>
          <a:p>
            <a:pPr indent="0" algn="l" fontAlgn="auto">
              <a:lnSpc>
                <a:spcPct val="100000"/>
              </a:lnSpc>
            </a:pPr>
            <a:r>
              <a:rPr lang="zh-CN" altLang="en-US" sz="4800" b="1" spc="100">
                <a:solidFill>
                  <a:srgbClr val="AA6500"/>
                </a:solidFill>
                <a:uFillTx/>
                <a:latin typeface="微软雅黑" panose="020B0503020204020204" pitchFamily="34" charset="-122"/>
                <a:ea typeface="微软雅黑" panose="020B0503020204020204" pitchFamily="34" charset="-122"/>
                <a:sym typeface="+mn-lt"/>
              </a:rPr>
              <a:t> </a:t>
            </a:r>
            <a:r>
              <a:rPr lang="en-US" altLang="zh-CN" sz="4800" b="1" spc="100">
                <a:solidFill>
                  <a:srgbClr val="AA6500"/>
                </a:solidFill>
                <a:uFillTx/>
                <a:latin typeface="微软雅黑" panose="020B0503020204020204" pitchFamily="34" charset="-122"/>
                <a:ea typeface="微软雅黑" panose="020B0503020204020204" pitchFamily="34" charset="-122"/>
                <a:sym typeface="+mn-lt"/>
              </a:rPr>
              <a:t> </a:t>
            </a: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1.</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考试场所</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安静、独立，提前准备调试设备、网络、充电器，不得以电源不足等理由离开座位和视频监控范围。</a:t>
            </a:r>
            <a:endParaRPr lang="zh-CN" altLang="en-US" sz="2400" b="1" spc="100">
              <a:solidFill>
                <a:srgbClr val="AA6500"/>
              </a:solidFill>
              <a:uFillTx/>
              <a:latin typeface="微软雅黑" panose="020B0503020204020204" pitchFamily="34" charset="-122"/>
              <a:ea typeface="微软雅黑" panose="020B0503020204020204" pitchFamily="34" charset="-122"/>
              <a:sym typeface="+mn-lt"/>
            </a:endParaRPr>
          </a:p>
          <a:p>
            <a:pPr algn="l" fontAlgn="auto">
              <a:lnSpc>
                <a:spcPct val="100000"/>
              </a:lnSpc>
              <a:buClrTx/>
              <a:buSzTx/>
              <a:buFontTx/>
            </a:pP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    </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2.进入会议室，修改昵称</a:t>
            </a: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姓名</a:t>
            </a: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学号</a:t>
            </a: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，考试期间全程开启摄像头，调试摄像头位置（横屏录制，拍摄画面需覆盖考生全身，双手始终可见）</a:t>
            </a:r>
            <a:endParaRPr lang="zh-CN" altLang="en-US" sz="2400" b="1" spc="100">
              <a:solidFill>
                <a:srgbClr val="AA6500"/>
              </a:solidFill>
              <a:uFillTx/>
              <a:latin typeface="微软雅黑" panose="020B0503020204020204" pitchFamily="34" charset="-122"/>
              <a:ea typeface="微软雅黑" panose="020B0503020204020204" pitchFamily="34" charset="-122"/>
              <a:sym typeface="+mn-lt"/>
            </a:endParaRPr>
          </a:p>
          <a:p>
            <a:pPr algn="l" fontAlgn="auto">
              <a:lnSpc>
                <a:spcPct val="100000"/>
              </a:lnSpc>
              <a:buClrTx/>
              <a:buSzTx/>
              <a:buFontTx/>
            </a:pP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    3.</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如发生异常及时与监考教师联系，掉线</a:t>
            </a: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5</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分钟内不能解决，由监考教师决定是否继续考试，否则成绩无效。</a:t>
            </a:r>
            <a:endParaRPr lang="zh-CN" altLang="en-US" sz="2400" b="1" spc="100">
              <a:solidFill>
                <a:srgbClr val="AA6500"/>
              </a:solidFill>
              <a:uFillTx/>
              <a:latin typeface="微软雅黑" panose="020B0503020204020204" pitchFamily="34" charset="-122"/>
              <a:ea typeface="微软雅黑" panose="020B0503020204020204" pitchFamily="34" charset="-122"/>
              <a:sym typeface="+mn-lt"/>
            </a:endParaRPr>
          </a:p>
          <a:p>
            <a:pPr algn="l" fontAlgn="auto">
              <a:lnSpc>
                <a:spcPct val="100000"/>
              </a:lnSpc>
              <a:buClrTx/>
              <a:buSzTx/>
              <a:buFontTx/>
            </a:pP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    4.</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开考前</a:t>
            </a: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15</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分钟进入监考会议室，考试开始</a:t>
            </a:r>
            <a:r>
              <a:rPr lang="en-US" altLang="zh-CN" sz="2400" b="1" spc="100">
                <a:solidFill>
                  <a:srgbClr val="AA6500"/>
                </a:solidFill>
                <a:uFillTx/>
                <a:latin typeface="微软雅黑" panose="020B0503020204020204" pitchFamily="34" charset="-122"/>
                <a:ea typeface="微软雅黑" panose="020B0503020204020204" pitchFamily="34" charset="-122"/>
                <a:sym typeface="+mn-lt"/>
              </a:rPr>
              <a:t>15</a:t>
            </a:r>
            <a:r>
              <a:rPr lang="zh-CN" altLang="en-US" sz="2400" b="1" spc="100">
                <a:solidFill>
                  <a:srgbClr val="AA6500"/>
                </a:solidFill>
                <a:uFillTx/>
                <a:latin typeface="微软雅黑" panose="020B0503020204020204" pitchFamily="34" charset="-122"/>
                <a:ea typeface="微软雅黑" panose="020B0503020204020204" pitchFamily="34" charset="-122"/>
                <a:sym typeface="+mn-lt"/>
              </a:rPr>
              <a:t>分钟后登录一律取消考试资格。</a:t>
            </a:r>
            <a:endParaRPr lang="zh-CN" altLang="en-US" sz="2400" b="1" spc="100">
              <a:solidFill>
                <a:srgbClr val="AA6500"/>
              </a:solidFill>
              <a:uFillTx/>
              <a:latin typeface="微软雅黑" panose="020B0503020204020204" pitchFamily="34" charset="-122"/>
              <a:ea typeface="微软雅黑" panose="020B0503020204020204" pitchFamily="34" charset="-122"/>
              <a:sym typeface="+mn-lt"/>
            </a:endParaRPr>
          </a:p>
        </p:txBody>
      </p:sp>
      <p:grpSp>
        <p:nvGrpSpPr>
          <p:cNvPr id="2" name="组合 1"/>
          <p:cNvGrpSpPr/>
          <p:nvPr/>
        </p:nvGrpSpPr>
        <p:grpSpPr>
          <a:xfrm>
            <a:off x="658495" y="853440"/>
            <a:ext cx="11150600" cy="5552440"/>
            <a:chOff x="3453" y="1819"/>
            <a:chExt cx="11682" cy="7128"/>
          </a:xfrm>
        </p:grpSpPr>
        <p:sp>
          <p:nvSpPr>
            <p:cNvPr id="3" name="矩形 2"/>
            <p:cNvSpPr/>
            <p:nvPr/>
          </p:nvSpPr>
          <p:spPr>
            <a:xfrm>
              <a:off x="3453" y="1853"/>
              <a:ext cx="11682" cy="7094"/>
            </a:xfrm>
            <a:prstGeom prst="rect">
              <a:avLst/>
            </a:prstGeom>
            <a:noFill/>
            <a:ln w="53975">
              <a:solidFill>
                <a:srgbClr val="EA8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3453" y="1819"/>
              <a:ext cx="4806" cy="394"/>
            </a:xfrm>
            <a:prstGeom prst="rect">
              <a:avLst/>
            </a:prstGeom>
            <a:solidFill>
              <a:srgbClr val="EA8C5C"/>
            </a:solidFill>
          </p:spPr>
          <p:txBody>
            <a:bodyPr wrap="square" rtlCol="0">
              <a:spAutoFit/>
            </a:bodyPr>
            <a:p>
              <a:pPr algn="ctr"/>
              <a:r>
                <a:rPr lang="en-US" altLang="zh-CN" sz="1400">
                  <a:solidFill>
                    <a:schemeClr val="bg1"/>
                  </a:solidFill>
                </a:rPr>
                <a:t>ZHEJIANG NORMAL UNIVERSITY</a:t>
              </a:r>
              <a:endParaRPr lang="en-US" altLang="zh-CN" sz="1400">
                <a:solidFill>
                  <a:schemeClr val="bg1"/>
                </a:solidFill>
              </a:endParaRPr>
            </a:p>
          </p:txBody>
        </p:sp>
      </p:grpSp>
      <p:grpSp>
        <p:nvGrpSpPr>
          <p:cNvPr id="6" name="组合 5"/>
          <p:cNvGrpSpPr/>
          <p:nvPr/>
        </p:nvGrpSpPr>
        <p:grpSpPr>
          <a:xfrm>
            <a:off x="-100330" y="113030"/>
            <a:ext cx="12340590" cy="633730"/>
            <a:chOff x="-158" y="178"/>
            <a:chExt cx="19434" cy="998"/>
          </a:xfrm>
        </p:grpSpPr>
        <p:sp>
          <p:nvSpPr>
            <p:cNvPr id="28" name="矩形 27"/>
            <p:cNvSpPr/>
            <p:nvPr>
              <p:custDataLst>
                <p:tags r:id="rId1"/>
              </p:custDataLst>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custDataLst>
                <p:tags r:id="rId2"/>
              </p:custDataLst>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custDataLst>
                <p:tags r:id="rId3"/>
              </p:custDataLst>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custDataLst>
                <p:tags r:id="rId4"/>
              </p:custDataLst>
            </p:nvPr>
          </p:nvPicPr>
          <p:blipFill>
            <a:blip r:embed="rId5"/>
            <a:stretch>
              <a:fillRect/>
            </a:stretch>
          </p:blipFill>
          <p:spPr>
            <a:xfrm>
              <a:off x="106" y="252"/>
              <a:ext cx="2732" cy="683"/>
            </a:xfrm>
            <a:prstGeom prst="rect">
              <a:avLst/>
            </a:prstGeom>
          </p:spPr>
        </p:pic>
        <p:sp>
          <p:nvSpPr>
            <p:cNvPr id="33" name="文本框 32"/>
            <p:cNvSpPr txBox="1"/>
            <p:nvPr>
              <p:custDataLst>
                <p:tags r:id="rId6"/>
              </p:custDataLst>
            </p:nvPr>
          </p:nvSpPr>
          <p:spPr>
            <a:xfrm>
              <a:off x="4594" y="451"/>
              <a:ext cx="8850" cy="725"/>
            </a:xfrm>
            <a:prstGeom prst="rect">
              <a:avLst/>
            </a:prstGeom>
            <a:noFill/>
          </p:spPr>
          <p:txBody>
            <a:bodyPr wrap="square" rtlCol="0">
              <a:spAutoFit/>
            </a:bodyPr>
            <a:p>
              <a:r>
                <a:rPr lang="zh-CN" sz="2400" b="1">
                  <a:solidFill>
                    <a:srgbClr val="AA6500"/>
                  </a:solidFill>
                  <a:latin typeface="微软雅黑" panose="020B0503020204020204" pitchFamily="34" charset="-122"/>
                  <a:ea typeface="微软雅黑" panose="020B0503020204020204" pitchFamily="34" charset="-122"/>
                </a:rPr>
                <a:t>在线考试注意事项</a:t>
              </a:r>
              <a:endParaRPr lang="zh-CN"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custDataLst>
                <p:tags r:id="rId7"/>
              </p:custDataLst>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50">
        <p:pull/>
      </p:transition>
    </mc:Choice>
    <mc:Fallback>
      <p:transition spd="med">
        <p:pull/>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18055" y="1021080"/>
            <a:ext cx="8918575" cy="1938020"/>
          </a:xfrm>
          <a:prstGeom prst="rect">
            <a:avLst/>
          </a:prstGeom>
          <a:noFill/>
        </p:spPr>
        <p:txBody>
          <a:bodyPr wrap="square" rtlCol="0">
            <a:spAutoFit/>
          </a:bodyPr>
          <a:lstStyle/>
          <a:p>
            <a:pPr algn="l">
              <a:lnSpc>
                <a:spcPct val="150000"/>
              </a:lnSpc>
            </a:pPr>
            <a:r>
              <a:rPr lang="zh-CN" altLang="en-US" sz="4800" b="1" spc="100">
                <a:solidFill>
                  <a:srgbClr val="AA6500"/>
                </a:solidFill>
                <a:uFillTx/>
                <a:latin typeface="微软雅黑" panose="020B0503020204020204" pitchFamily="34" charset="-122"/>
                <a:ea typeface="微软雅黑" panose="020B0503020204020204" pitchFamily="34" charset="-122"/>
                <a:sym typeface="+mn-lt"/>
              </a:rPr>
              <a:t>入会流程：以腾讯会议为例</a:t>
            </a:r>
            <a:endParaRPr lang="zh-CN" altLang="en-US" sz="4800" b="1" spc="100">
              <a:solidFill>
                <a:srgbClr val="AA6500"/>
              </a:solidFill>
              <a:uFillTx/>
              <a:latin typeface="微软雅黑" panose="020B0503020204020204" pitchFamily="34" charset="-122"/>
              <a:ea typeface="微软雅黑" panose="020B0503020204020204" pitchFamily="34" charset="-122"/>
              <a:sym typeface="+mn-lt"/>
            </a:endParaRPr>
          </a:p>
          <a:p>
            <a:pPr indent="0" algn="l" fontAlgn="auto">
              <a:lnSpc>
                <a:spcPct val="100000"/>
              </a:lnSpc>
            </a:pPr>
            <a:r>
              <a:rPr lang="zh-CN" altLang="en-US" sz="4800" b="1" spc="100">
                <a:solidFill>
                  <a:srgbClr val="AA6500"/>
                </a:solidFill>
                <a:uFillTx/>
                <a:latin typeface="微软雅黑" panose="020B0503020204020204" pitchFamily="34" charset="-122"/>
                <a:ea typeface="微软雅黑" panose="020B0503020204020204" pitchFamily="34" charset="-122"/>
                <a:sym typeface="+mn-lt"/>
              </a:rPr>
              <a:t> </a:t>
            </a:r>
            <a:r>
              <a:rPr lang="en-US" altLang="zh-CN" sz="4800" b="1" spc="100">
                <a:solidFill>
                  <a:srgbClr val="AA6500"/>
                </a:solidFill>
                <a:uFillTx/>
                <a:latin typeface="微软雅黑" panose="020B0503020204020204" pitchFamily="34" charset="-122"/>
                <a:ea typeface="微软雅黑" panose="020B0503020204020204" pitchFamily="34" charset="-122"/>
                <a:sym typeface="+mn-lt"/>
              </a:rPr>
              <a:t> </a:t>
            </a:r>
            <a:endParaRPr lang="zh-CN" altLang="en-US" sz="2400" b="1" spc="100">
              <a:solidFill>
                <a:srgbClr val="AA6500"/>
              </a:solidFill>
              <a:uFillTx/>
              <a:latin typeface="微软雅黑" panose="020B0503020204020204" pitchFamily="34" charset="-122"/>
              <a:ea typeface="微软雅黑" panose="020B0503020204020204" pitchFamily="34" charset="-122"/>
              <a:sym typeface="+mn-lt"/>
            </a:endParaRPr>
          </a:p>
        </p:txBody>
      </p:sp>
      <p:grpSp>
        <p:nvGrpSpPr>
          <p:cNvPr id="2" name="组合 1"/>
          <p:cNvGrpSpPr/>
          <p:nvPr/>
        </p:nvGrpSpPr>
        <p:grpSpPr>
          <a:xfrm>
            <a:off x="658495" y="853440"/>
            <a:ext cx="11150600" cy="5552440"/>
            <a:chOff x="3453" y="1819"/>
            <a:chExt cx="11682" cy="7128"/>
          </a:xfrm>
        </p:grpSpPr>
        <p:sp>
          <p:nvSpPr>
            <p:cNvPr id="3" name="矩形 2"/>
            <p:cNvSpPr/>
            <p:nvPr/>
          </p:nvSpPr>
          <p:spPr>
            <a:xfrm>
              <a:off x="3453" y="1853"/>
              <a:ext cx="11682" cy="7094"/>
            </a:xfrm>
            <a:prstGeom prst="rect">
              <a:avLst/>
            </a:prstGeom>
            <a:noFill/>
            <a:ln w="53975">
              <a:solidFill>
                <a:srgbClr val="EA8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3453" y="1819"/>
              <a:ext cx="4806" cy="394"/>
            </a:xfrm>
            <a:prstGeom prst="rect">
              <a:avLst/>
            </a:prstGeom>
            <a:solidFill>
              <a:srgbClr val="EA8C5C"/>
            </a:solidFill>
          </p:spPr>
          <p:txBody>
            <a:bodyPr wrap="square" rtlCol="0">
              <a:spAutoFit/>
            </a:bodyPr>
            <a:p>
              <a:pPr algn="ctr"/>
              <a:r>
                <a:rPr lang="en-US" altLang="zh-CN" sz="1400">
                  <a:solidFill>
                    <a:schemeClr val="bg1"/>
                  </a:solidFill>
                </a:rPr>
                <a:t>ZHEJIANG NORMAL UNIVERSITY</a:t>
              </a:r>
              <a:endParaRPr lang="en-US" altLang="zh-CN" sz="1400">
                <a:solidFill>
                  <a:schemeClr val="bg1"/>
                </a:solidFill>
              </a:endParaRPr>
            </a:p>
          </p:txBody>
        </p:sp>
      </p:grpSp>
      <p:grpSp>
        <p:nvGrpSpPr>
          <p:cNvPr id="6" name="组合 5"/>
          <p:cNvGrpSpPr/>
          <p:nvPr/>
        </p:nvGrpSpPr>
        <p:grpSpPr>
          <a:xfrm>
            <a:off x="-100330" y="113030"/>
            <a:ext cx="12340590" cy="633730"/>
            <a:chOff x="-158" y="178"/>
            <a:chExt cx="19434" cy="998"/>
          </a:xfrm>
        </p:grpSpPr>
        <p:sp>
          <p:nvSpPr>
            <p:cNvPr id="28" name="矩形 27"/>
            <p:cNvSpPr/>
            <p:nvPr>
              <p:custDataLst>
                <p:tags r:id="rId1"/>
              </p:custDataLst>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custDataLst>
                <p:tags r:id="rId2"/>
              </p:custDataLst>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custDataLst>
                <p:tags r:id="rId3"/>
              </p:custDataLst>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custDataLst>
                <p:tags r:id="rId4"/>
              </p:custDataLst>
            </p:nvPr>
          </p:nvPicPr>
          <p:blipFill>
            <a:blip r:embed="rId5"/>
            <a:stretch>
              <a:fillRect/>
            </a:stretch>
          </p:blipFill>
          <p:spPr>
            <a:xfrm>
              <a:off x="106" y="252"/>
              <a:ext cx="2732" cy="683"/>
            </a:xfrm>
            <a:prstGeom prst="rect">
              <a:avLst/>
            </a:prstGeom>
          </p:spPr>
        </p:pic>
        <p:sp>
          <p:nvSpPr>
            <p:cNvPr id="33" name="文本框 32"/>
            <p:cNvSpPr txBox="1"/>
            <p:nvPr>
              <p:custDataLst>
                <p:tags r:id="rId6"/>
              </p:custDataLst>
            </p:nvPr>
          </p:nvSpPr>
          <p:spPr>
            <a:xfrm>
              <a:off x="4594" y="451"/>
              <a:ext cx="8850" cy="725"/>
            </a:xfrm>
            <a:prstGeom prst="rect">
              <a:avLst/>
            </a:prstGeom>
            <a:noFill/>
          </p:spPr>
          <p:txBody>
            <a:bodyPr wrap="square" rtlCol="0">
              <a:spAutoFit/>
            </a:bodyPr>
            <a:p>
              <a:r>
                <a:rPr lang="zh-CN" sz="2400" b="1">
                  <a:solidFill>
                    <a:srgbClr val="AA6500"/>
                  </a:solidFill>
                  <a:latin typeface="微软雅黑" panose="020B0503020204020204" pitchFamily="34" charset="-122"/>
                  <a:ea typeface="微软雅黑" panose="020B0503020204020204" pitchFamily="34" charset="-122"/>
                </a:rPr>
                <a:t>在线考试注意事项</a:t>
              </a:r>
              <a:endParaRPr lang="zh-CN"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custDataLst>
                <p:tags r:id="rId7"/>
              </p:custDataLst>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4" name="图片 3"/>
          <p:cNvPicPr>
            <a:picLocks noChangeAspect="1"/>
          </p:cNvPicPr>
          <p:nvPr/>
        </p:nvPicPr>
        <p:blipFill>
          <a:blip r:embed="rId8"/>
          <a:stretch>
            <a:fillRect/>
          </a:stretch>
        </p:blipFill>
        <p:spPr>
          <a:xfrm>
            <a:off x="1245870" y="2196465"/>
            <a:ext cx="2837180" cy="4053205"/>
          </a:xfrm>
          <a:prstGeom prst="rect">
            <a:avLst/>
          </a:prstGeom>
        </p:spPr>
      </p:pic>
      <p:pic>
        <p:nvPicPr>
          <p:cNvPr id="5" name="图片 4"/>
          <p:cNvPicPr>
            <a:picLocks noChangeAspect="1"/>
          </p:cNvPicPr>
          <p:nvPr/>
        </p:nvPicPr>
        <p:blipFill>
          <a:blip r:embed="rId9"/>
          <a:stretch>
            <a:fillRect/>
          </a:stretch>
        </p:blipFill>
        <p:spPr>
          <a:xfrm>
            <a:off x="4621530" y="2196465"/>
            <a:ext cx="2373630" cy="4209415"/>
          </a:xfrm>
          <a:prstGeom prst="rect">
            <a:avLst/>
          </a:prstGeom>
        </p:spPr>
      </p:pic>
      <p:pic>
        <p:nvPicPr>
          <p:cNvPr id="5121" name="图片 1"/>
          <p:cNvPicPr>
            <a:picLocks noChangeAspect="1"/>
          </p:cNvPicPr>
          <p:nvPr>
            <p:custDataLst>
              <p:tags r:id="rId10"/>
            </p:custDataLst>
          </p:nvPr>
        </p:nvPicPr>
        <p:blipFill>
          <a:blip r:embed="rId11"/>
          <a:stretch>
            <a:fillRect/>
          </a:stretch>
        </p:blipFill>
        <p:spPr>
          <a:xfrm>
            <a:off x="7533640" y="2196465"/>
            <a:ext cx="4123055" cy="2576195"/>
          </a:xfrm>
          <a:prstGeom prst="rect">
            <a:avLst/>
          </a:prstGeom>
          <a:noFill/>
          <a:ln w="9525">
            <a:noFill/>
          </a:ln>
        </p:spPr>
      </p:pic>
      <p:sp>
        <p:nvSpPr>
          <p:cNvPr id="8" name="右箭头 7"/>
          <p:cNvSpPr/>
          <p:nvPr/>
        </p:nvSpPr>
        <p:spPr>
          <a:xfrm>
            <a:off x="4166870" y="3905885"/>
            <a:ext cx="433705" cy="1879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右箭头 8"/>
          <p:cNvSpPr/>
          <p:nvPr>
            <p:custDataLst>
              <p:tags r:id="rId12"/>
            </p:custDataLst>
          </p:nvPr>
        </p:nvSpPr>
        <p:spPr>
          <a:xfrm>
            <a:off x="7096760" y="3905885"/>
            <a:ext cx="433705" cy="1879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p:transition>
    </mc:Choice>
    <mc:Fallback>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121"/>
                                        </p:tgtEl>
                                        <p:attrNameLst>
                                          <p:attrName>style.visibility</p:attrName>
                                        </p:attrNameLst>
                                      </p:cBhvr>
                                      <p:to>
                                        <p:strVal val="visible"/>
                                      </p:to>
                                    </p:set>
                                    <p:animEffect transition="in" filter="dissolve">
                                      <p:cBhvr>
                                        <p:cTn id="7" dur="500"/>
                                        <p:tgtEl>
                                          <p:spTgt spid="51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315" y="1160145"/>
            <a:ext cx="10234930" cy="1938020"/>
          </a:xfrm>
          <a:prstGeom prst="rect">
            <a:avLst/>
          </a:prstGeom>
          <a:noFill/>
        </p:spPr>
        <p:txBody>
          <a:bodyPr wrap="square" rtlCol="0">
            <a:spAutoFit/>
          </a:bodyPr>
          <a:lstStyle/>
          <a:p>
            <a:pPr>
              <a:lnSpc>
                <a:spcPct val="150000"/>
              </a:lnSpc>
            </a:pPr>
            <a:r>
              <a:rPr lang="zh-CN" altLang="en-US" sz="4800" b="1" spc="100">
                <a:solidFill>
                  <a:srgbClr val="AA6500"/>
                </a:solidFill>
                <a:latin typeface="微软雅黑" panose="020B0503020204020204" pitchFamily="34" charset="-122"/>
                <a:ea typeface="微软雅黑" panose="020B0503020204020204" pitchFamily="34" charset="-122"/>
                <a:sym typeface="+mn-lt"/>
              </a:rPr>
              <a:t>摄像位置要求：</a:t>
            </a:r>
            <a:endParaRPr lang="zh-CN" altLang="en-US" sz="4800" b="1" spc="100">
              <a:solidFill>
                <a:srgbClr val="AA6500"/>
              </a:solidFill>
              <a:latin typeface="微软雅黑" panose="020B0503020204020204" pitchFamily="34" charset="-122"/>
              <a:ea typeface="微软雅黑" panose="020B0503020204020204" pitchFamily="34" charset="-122"/>
              <a:sym typeface="+mn-lt"/>
            </a:endParaRPr>
          </a:p>
          <a:p>
            <a:pPr indent="0" fontAlgn="auto">
              <a:lnSpc>
                <a:spcPct val="100000"/>
              </a:lnSpc>
            </a:pPr>
            <a:r>
              <a:rPr lang="zh-CN" altLang="en-US" sz="4800" b="1" spc="100">
                <a:solidFill>
                  <a:srgbClr val="AA6500"/>
                </a:solidFill>
                <a:latin typeface="微软雅黑" panose="020B0503020204020204" pitchFamily="34" charset="-122"/>
                <a:ea typeface="微软雅黑" panose="020B0503020204020204" pitchFamily="34" charset="-122"/>
                <a:sym typeface="+mn-lt"/>
              </a:rPr>
              <a:t> </a:t>
            </a:r>
            <a:r>
              <a:rPr lang="en-US" altLang="zh-CN" sz="4800" b="1" spc="100">
                <a:solidFill>
                  <a:srgbClr val="AA6500"/>
                </a:solidFill>
                <a:latin typeface="微软雅黑" panose="020B0503020204020204" pitchFamily="34" charset="-122"/>
                <a:ea typeface="微软雅黑" panose="020B0503020204020204" pitchFamily="34" charset="-122"/>
                <a:sym typeface="+mn-lt"/>
              </a:rPr>
              <a:t> </a:t>
            </a:r>
            <a:endParaRPr lang="zh-CN" altLang="en-US" sz="2400" b="1" spc="100">
              <a:solidFill>
                <a:srgbClr val="AA6500"/>
              </a:solidFill>
              <a:latin typeface="微软雅黑" panose="020B0503020204020204" pitchFamily="34" charset="-122"/>
              <a:ea typeface="微软雅黑" panose="020B0503020204020204" pitchFamily="34" charset="-122"/>
              <a:sym typeface="+mn-lt"/>
            </a:endParaRPr>
          </a:p>
        </p:txBody>
      </p:sp>
      <p:grpSp>
        <p:nvGrpSpPr>
          <p:cNvPr id="2" name="组合 1"/>
          <p:cNvGrpSpPr/>
          <p:nvPr/>
        </p:nvGrpSpPr>
        <p:grpSpPr>
          <a:xfrm>
            <a:off x="658495" y="853440"/>
            <a:ext cx="11150600" cy="5552440"/>
            <a:chOff x="3453" y="1819"/>
            <a:chExt cx="11682" cy="7128"/>
          </a:xfrm>
        </p:grpSpPr>
        <p:sp>
          <p:nvSpPr>
            <p:cNvPr id="3" name="矩形 2"/>
            <p:cNvSpPr/>
            <p:nvPr/>
          </p:nvSpPr>
          <p:spPr>
            <a:xfrm>
              <a:off x="3453" y="1853"/>
              <a:ext cx="11682" cy="7094"/>
            </a:xfrm>
            <a:prstGeom prst="rect">
              <a:avLst/>
            </a:prstGeom>
            <a:noFill/>
            <a:ln w="53975">
              <a:solidFill>
                <a:srgbClr val="EA8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3453" y="1819"/>
              <a:ext cx="4806" cy="394"/>
            </a:xfrm>
            <a:prstGeom prst="rect">
              <a:avLst/>
            </a:prstGeom>
            <a:solidFill>
              <a:srgbClr val="EA8C5C"/>
            </a:solidFill>
          </p:spPr>
          <p:txBody>
            <a:bodyPr wrap="square" rtlCol="0">
              <a:spAutoFit/>
            </a:bodyPr>
            <a:p>
              <a:pPr algn="ctr"/>
              <a:r>
                <a:rPr lang="en-US" altLang="zh-CN" sz="1400">
                  <a:solidFill>
                    <a:schemeClr val="bg1"/>
                  </a:solidFill>
                </a:rPr>
                <a:t>ZHEJIANG NORMAL UNIVERSITY</a:t>
              </a:r>
              <a:endParaRPr lang="en-US" altLang="zh-CN" sz="1400">
                <a:solidFill>
                  <a:schemeClr val="bg1"/>
                </a:solidFill>
              </a:endParaRPr>
            </a:p>
          </p:txBody>
        </p:sp>
      </p:grpSp>
      <p:grpSp>
        <p:nvGrpSpPr>
          <p:cNvPr id="6" name="组合 5"/>
          <p:cNvGrpSpPr/>
          <p:nvPr/>
        </p:nvGrpSpPr>
        <p:grpSpPr>
          <a:xfrm>
            <a:off x="-100330" y="113030"/>
            <a:ext cx="12340590" cy="633730"/>
            <a:chOff x="-158" y="178"/>
            <a:chExt cx="19434" cy="998"/>
          </a:xfrm>
        </p:grpSpPr>
        <p:sp>
          <p:nvSpPr>
            <p:cNvPr id="28" name="矩形 27"/>
            <p:cNvSpPr/>
            <p:nvPr>
              <p:custDataLst>
                <p:tags r:id="rId1"/>
              </p:custDataLst>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custDataLst>
                <p:tags r:id="rId2"/>
              </p:custDataLst>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custDataLst>
                <p:tags r:id="rId3"/>
              </p:custDataLst>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custDataLst>
                <p:tags r:id="rId4"/>
              </p:custDataLst>
            </p:nvPr>
          </p:nvPicPr>
          <p:blipFill>
            <a:blip r:embed="rId5"/>
            <a:stretch>
              <a:fillRect/>
            </a:stretch>
          </p:blipFill>
          <p:spPr>
            <a:xfrm>
              <a:off x="106" y="252"/>
              <a:ext cx="2732" cy="683"/>
            </a:xfrm>
            <a:prstGeom prst="rect">
              <a:avLst/>
            </a:prstGeom>
          </p:spPr>
        </p:pic>
        <p:sp>
          <p:nvSpPr>
            <p:cNvPr id="33" name="文本框 32"/>
            <p:cNvSpPr txBox="1"/>
            <p:nvPr>
              <p:custDataLst>
                <p:tags r:id="rId6"/>
              </p:custDataLst>
            </p:nvPr>
          </p:nvSpPr>
          <p:spPr>
            <a:xfrm>
              <a:off x="4594" y="451"/>
              <a:ext cx="8850" cy="725"/>
            </a:xfrm>
            <a:prstGeom prst="rect">
              <a:avLst/>
            </a:prstGeom>
            <a:noFill/>
          </p:spPr>
          <p:txBody>
            <a:bodyPr wrap="square" rtlCol="0">
              <a:spAutoFit/>
            </a:bodyPr>
            <a:p>
              <a:r>
                <a:rPr lang="zh-CN" sz="2400" b="1">
                  <a:solidFill>
                    <a:srgbClr val="AA6500"/>
                  </a:solidFill>
                  <a:latin typeface="微软雅黑" panose="020B0503020204020204" pitchFamily="34" charset="-122"/>
                  <a:ea typeface="微软雅黑" panose="020B0503020204020204" pitchFamily="34" charset="-122"/>
                </a:rPr>
                <a:t>在线考试注意事项</a:t>
              </a:r>
              <a:endParaRPr lang="zh-CN"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custDataLst>
                <p:tags r:id="rId7"/>
              </p:custDataLst>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4" name="图片 3"/>
          <p:cNvPicPr>
            <a:picLocks noChangeAspect="1"/>
          </p:cNvPicPr>
          <p:nvPr>
            <p:custDataLst>
              <p:tags r:id="rId8"/>
            </p:custDataLst>
          </p:nvPr>
        </p:nvPicPr>
        <p:blipFill>
          <a:blip r:embed="rId9"/>
          <a:stretch>
            <a:fillRect/>
          </a:stretch>
        </p:blipFill>
        <p:spPr>
          <a:xfrm>
            <a:off x="1136650" y="3011170"/>
            <a:ext cx="4427855" cy="2643505"/>
          </a:xfrm>
          <a:prstGeom prst="rect">
            <a:avLst/>
          </a:prstGeom>
        </p:spPr>
      </p:pic>
      <p:pic>
        <p:nvPicPr>
          <p:cNvPr id="10" name="图片 9" descr="RD(@4KG7L`%]VC_G@$P($Z8"/>
          <p:cNvPicPr>
            <a:picLocks noChangeAspect="1"/>
          </p:cNvPicPr>
          <p:nvPr>
            <p:custDataLst>
              <p:tags r:id="rId10"/>
            </p:custDataLst>
          </p:nvPr>
        </p:nvPicPr>
        <p:blipFill>
          <a:blip r:embed="rId11"/>
          <a:stretch>
            <a:fillRect/>
          </a:stretch>
        </p:blipFill>
        <p:spPr>
          <a:xfrm>
            <a:off x="6205855" y="4374515"/>
            <a:ext cx="5125720" cy="1501140"/>
          </a:xfrm>
          <a:prstGeom prst="rect">
            <a:avLst/>
          </a:prstGeom>
        </p:spPr>
      </p:pic>
      <p:sp>
        <p:nvSpPr>
          <p:cNvPr id="5" name="文本框 4"/>
          <p:cNvSpPr txBox="1"/>
          <p:nvPr>
            <p:custDataLst>
              <p:tags r:id="rId12"/>
            </p:custDataLst>
          </p:nvPr>
        </p:nvSpPr>
        <p:spPr>
          <a:xfrm>
            <a:off x="2727960" y="5785485"/>
            <a:ext cx="907415" cy="460375"/>
          </a:xfrm>
          <a:prstGeom prst="rect">
            <a:avLst/>
          </a:prstGeom>
          <a:noFill/>
        </p:spPr>
        <p:txBody>
          <a:bodyPr wrap="square" rtlCol="0">
            <a:spAutoFit/>
          </a:bodyPr>
          <a:p>
            <a:r>
              <a:rPr lang="zh-CN" altLang="en-US" sz="2400" b="1">
                <a:solidFill>
                  <a:srgbClr val="C00000"/>
                </a:solidFill>
              </a:rPr>
              <a:t>正确</a:t>
            </a:r>
            <a:endParaRPr lang="zh-CN" altLang="en-US" sz="2400" b="1">
              <a:solidFill>
                <a:srgbClr val="C00000"/>
              </a:solidFill>
            </a:endParaRPr>
          </a:p>
        </p:txBody>
      </p:sp>
      <p:sp>
        <p:nvSpPr>
          <p:cNvPr id="12" name="文本框 11"/>
          <p:cNvSpPr txBox="1"/>
          <p:nvPr>
            <p:custDataLst>
              <p:tags r:id="rId13"/>
            </p:custDataLst>
          </p:nvPr>
        </p:nvSpPr>
        <p:spPr>
          <a:xfrm>
            <a:off x="6940550" y="5875655"/>
            <a:ext cx="907415" cy="460375"/>
          </a:xfrm>
          <a:prstGeom prst="rect">
            <a:avLst/>
          </a:prstGeom>
          <a:noFill/>
        </p:spPr>
        <p:txBody>
          <a:bodyPr wrap="square" rtlCol="0">
            <a:spAutoFit/>
          </a:bodyPr>
          <a:p>
            <a:r>
              <a:rPr lang="zh-CN" altLang="en-US" sz="2400" b="1">
                <a:solidFill>
                  <a:srgbClr val="C00000"/>
                </a:solidFill>
              </a:rPr>
              <a:t>错误</a:t>
            </a:r>
            <a:endParaRPr lang="zh-CN" altLang="en-US" sz="2400" b="1">
              <a:solidFill>
                <a:srgbClr val="C00000"/>
              </a:solidFill>
            </a:endParaRPr>
          </a:p>
        </p:txBody>
      </p:sp>
      <p:sp>
        <p:nvSpPr>
          <p:cNvPr id="16" name="文本框 15"/>
          <p:cNvSpPr txBox="1"/>
          <p:nvPr>
            <p:custDataLst>
              <p:tags r:id="rId14"/>
            </p:custDataLst>
          </p:nvPr>
        </p:nvSpPr>
        <p:spPr>
          <a:xfrm>
            <a:off x="9432925" y="5875655"/>
            <a:ext cx="907415" cy="460375"/>
          </a:xfrm>
          <a:prstGeom prst="rect">
            <a:avLst/>
          </a:prstGeom>
          <a:noFill/>
        </p:spPr>
        <p:txBody>
          <a:bodyPr wrap="square" rtlCol="0">
            <a:spAutoFit/>
          </a:bodyPr>
          <a:p>
            <a:r>
              <a:rPr lang="zh-CN" altLang="en-US" sz="2400" b="1">
                <a:solidFill>
                  <a:srgbClr val="C00000"/>
                </a:solidFill>
              </a:rPr>
              <a:t>纠正</a:t>
            </a:r>
            <a:endParaRPr lang="zh-CN" altLang="en-US" sz="2400" b="1">
              <a:solidFill>
                <a:srgbClr val="C00000"/>
              </a:solidFill>
            </a:endParaRPr>
          </a:p>
        </p:txBody>
      </p:sp>
      <p:pic>
        <p:nvPicPr>
          <p:cNvPr id="100" name="图片 99"/>
          <p:cNvPicPr/>
          <p:nvPr>
            <p:custDataLst>
              <p:tags r:id="rId15"/>
            </p:custDataLst>
          </p:nvPr>
        </p:nvPicPr>
        <p:blipFill>
          <a:blip r:embed="rId16"/>
          <a:stretch>
            <a:fillRect/>
          </a:stretch>
        </p:blipFill>
        <p:spPr>
          <a:xfrm>
            <a:off x="6205855" y="1468120"/>
            <a:ext cx="5125720" cy="2632710"/>
          </a:xfrm>
          <a:prstGeom prst="rect">
            <a:avLst/>
          </a:prstGeom>
          <a:noFill/>
          <a:ln w="9525">
            <a:noFill/>
          </a:ln>
        </p:spPr>
      </p:pic>
      <p:sp>
        <p:nvSpPr>
          <p:cNvPr id="8" name="文本框 7"/>
          <p:cNvSpPr txBox="1"/>
          <p:nvPr>
            <p:custDataLst>
              <p:tags r:id="rId17"/>
            </p:custDataLst>
          </p:nvPr>
        </p:nvSpPr>
        <p:spPr>
          <a:xfrm>
            <a:off x="6625590" y="1702435"/>
            <a:ext cx="907415" cy="460375"/>
          </a:xfrm>
          <a:prstGeom prst="rect">
            <a:avLst/>
          </a:prstGeom>
          <a:noFill/>
        </p:spPr>
        <p:txBody>
          <a:bodyPr wrap="square" rtlCol="0">
            <a:spAutoFit/>
          </a:bodyPr>
          <a:p>
            <a:r>
              <a:rPr lang="zh-CN" altLang="en-US" sz="2400" b="1">
                <a:solidFill>
                  <a:srgbClr val="C00000"/>
                </a:solidFill>
              </a:rPr>
              <a:t>正确</a:t>
            </a:r>
            <a:endParaRPr lang="zh-CN" altLang="en-US" sz="2400" b="1">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med" p14:dur="750">
        <p:pull/>
      </p:transition>
    </mc:Choice>
    <mc:Fallback>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par>
                                <p:cTn id="17" presetID="55" presetClass="entr" presetSubtype="0" fill="hold" grpId="0" nodeType="withEffect">
                                  <p:stCondLst>
                                    <p:cond delay="0"/>
                                  </p:stCondLst>
                                  <p:childTnLst>
                                    <p:set>
                                      <p:cBhvr>
                                        <p:cTn id="18" dur="500"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strVal val="#ppt_w*0.70"/>
                                          </p:val>
                                        </p:tav>
                                        <p:tav tm="100000">
                                          <p:val>
                                            <p:strVal val="#ppt_w"/>
                                          </p:val>
                                        </p:tav>
                                      </p:tavLst>
                                    </p:anim>
                                    <p:anim calcmode="lin" valueType="num">
                                      <p:cBhvr>
                                        <p:cTn id="20" dur="500" fill="hold"/>
                                        <p:tgtEl>
                                          <p:spTgt spid="12"/>
                                        </p:tgtEl>
                                        <p:attrNameLst>
                                          <p:attrName>ppt_h</p:attrName>
                                        </p:attrNameLst>
                                      </p:cBhvr>
                                      <p:tavLst>
                                        <p:tav tm="0">
                                          <p:val>
                                            <p:strVal val="#ppt_h"/>
                                          </p:val>
                                        </p:tav>
                                        <p:tav tm="100000">
                                          <p:val>
                                            <p:strVal val="#ppt_h"/>
                                          </p:val>
                                        </p:tav>
                                      </p:tavLst>
                                    </p:anim>
                                    <p:animEffect transition="in" filter="fade">
                                      <p:cBhvr>
                                        <p:cTn id="21" dur="500"/>
                                        <p:tgtEl>
                                          <p:spTgt spid="12"/>
                                        </p:tgtEl>
                                      </p:cBhvr>
                                    </p:animEffect>
                                  </p:childTnLst>
                                </p:cTn>
                              </p:par>
                              <p:par>
                                <p:cTn id="22" presetID="55" presetClass="entr" presetSubtype="0" fill="hold" grpId="0" nodeType="withEffect">
                                  <p:stCondLst>
                                    <p:cond delay="0"/>
                                  </p:stCondLst>
                                  <p:childTnLst>
                                    <p:set>
                                      <p:cBhvr>
                                        <p:cTn id="23" dur="500"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strVal val="#ppt_w*0.70"/>
                                          </p:val>
                                        </p:tav>
                                        <p:tav tm="100000">
                                          <p:val>
                                            <p:strVal val="#ppt_w"/>
                                          </p:val>
                                        </p:tav>
                                      </p:tavLst>
                                    </p:anim>
                                    <p:anim calcmode="lin" valueType="num">
                                      <p:cBhvr>
                                        <p:cTn id="25" dur="500" fill="hold"/>
                                        <p:tgtEl>
                                          <p:spTgt spid="16"/>
                                        </p:tgtEl>
                                        <p:attrNameLst>
                                          <p:attrName>ppt_h</p:attrName>
                                        </p:attrNameLst>
                                      </p:cBhvr>
                                      <p:tavLst>
                                        <p:tav tm="0">
                                          <p:val>
                                            <p:strVal val="#ppt_h"/>
                                          </p:val>
                                        </p:tav>
                                        <p:tav tm="100000">
                                          <p:val>
                                            <p:strVal val="#ppt_h"/>
                                          </p:val>
                                        </p:tav>
                                      </p:tavLst>
                                    </p:anim>
                                    <p:animEffect transition="in" filter="fade">
                                      <p:cBhvr>
                                        <p:cTn id="26" dur="500"/>
                                        <p:tgtEl>
                                          <p:spTgt spid="16"/>
                                        </p:tgtEl>
                                      </p:cBhvr>
                                    </p:animEffect>
                                  </p:childTnLst>
                                </p:cTn>
                              </p:par>
                            </p:childTnLst>
                          </p:cTn>
                        </p:par>
                        <p:par>
                          <p:cTn id="27" fill="hold">
                            <p:stCondLst>
                              <p:cond delay="1000"/>
                            </p:stCondLst>
                            <p:childTnLst>
                              <p:par>
                                <p:cTn id="28" presetID="3" presetClass="entr" presetSubtype="1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2" grpId="0"/>
      <p:bldP spid="12" grpId="1"/>
      <p:bldP spid="16" grpId="0"/>
      <p:bldP spid="16" grpId="1"/>
      <p:bldP spid="8" grpId="0"/>
      <p:bldP spid="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851593" y="1419860"/>
            <a:ext cx="4100195" cy="3415030"/>
          </a:xfrm>
          <a:prstGeom prst="rect">
            <a:avLst/>
          </a:prstGeom>
          <a:noFill/>
        </p:spPr>
        <p:txBody>
          <a:bodyPr wrap="square" rtlCol="0">
            <a:spAutoFit/>
          </a:bodyPr>
          <a:lstStyle/>
          <a:p>
            <a:pPr algn="ctr">
              <a:lnSpc>
                <a:spcPct val="150000"/>
              </a:lnSpc>
            </a:pPr>
            <a:r>
              <a:rPr lang="zh-CN" altLang="en-US" sz="4800" b="1" spc="100">
                <a:solidFill>
                  <a:srgbClr val="AA6500"/>
                </a:solidFill>
                <a:uFillTx/>
                <a:latin typeface="微软雅黑" panose="020B0503020204020204" pitchFamily="34" charset="-122"/>
                <a:ea typeface="微软雅黑" panose="020B0503020204020204" pitchFamily="34" charset="-122"/>
                <a:sym typeface="+mn-lt"/>
              </a:rPr>
              <a:t>了解</a:t>
            </a:r>
            <a:r>
              <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考试规则</a:t>
            </a:r>
            <a:endPar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zh-CN" altLang="en-US" sz="4800" b="1" spc="100">
                <a:solidFill>
                  <a:srgbClr val="AA6500"/>
                </a:solidFill>
                <a:uFillTx/>
                <a:latin typeface="微软雅黑" panose="020B0503020204020204" pitchFamily="34" charset="-122"/>
                <a:ea typeface="微软雅黑" panose="020B0503020204020204" pitchFamily="34" charset="-122"/>
                <a:sym typeface="+mn-lt"/>
              </a:rPr>
              <a:t>尊重</a:t>
            </a:r>
            <a:r>
              <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考试规则</a:t>
            </a:r>
            <a:endPar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zh-CN" altLang="en-US" sz="4800" b="1" spc="100">
                <a:solidFill>
                  <a:srgbClr val="AA6500"/>
                </a:solidFill>
                <a:uFillTx/>
                <a:latin typeface="微软雅黑" panose="020B0503020204020204" pitchFamily="34" charset="-122"/>
                <a:ea typeface="微软雅黑" panose="020B0503020204020204" pitchFamily="34" charset="-122"/>
                <a:sym typeface="+mn-lt"/>
              </a:rPr>
              <a:t>敬畏</a:t>
            </a:r>
            <a:r>
              <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考试规则</a:t>
            </a:r>
            <a:endPar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2" name="组合 1"/>
          <p:cNvGrpSpPr/>
          <p:nvPr/>
        </p:nvGrpSpPr>
        <p:grpSpPr>
          <a:xfrm>
            <a:off x="2192655" y="1155065"/>
            <a:ext cx="7418070" cy="4526280"/>
            <a:chOff x="3453" y="1819"/>
            <a:chExt cx="11682" cy="7128"/>
          </a:xfrm>
        </p:grpSpPr>
        <p:sp>
          <p:nvSpPr>
            <p:cNvPr id="3" name="矩形 2"/>
            <p:cNvSpPr/>
            <p:nvPr/>
          </p:nvSpPr>
          <p:spPr>
            <a:xfrm>
              <a:off x="3453" y="1853"/>
              <a:ext cx="11682" cy="7094"/>
            </a:xfrm>
            <a:prstGeom prst="rect">
              <a:avLst/>
            </a:prstGeom>
            <a:noFill/>
            <a:ln w="53975">
              <a:solidFill>
                <a:srgbClr val="EA8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3453" y="1819"/>
              <a:ext cx="4806" cy="483"/>
            </a:xfrm>
            <a:prstGeom prst="rect">
              <a:avLst/>
            </a:prstGeom>
            <a:solidFill>
              <a:srgbClr val="EA8C5C"/>
            </a:solidFill>
          </p:spPr>
          <p:txBody>
            <a:bodyPr wrap="square" rtlCol="0">
              <a:spAutoFit/>
            </a:bodyPr>
            <a:p>
              <a:pPr algn="ctr"/>
              <a:r>
                <a:rPr lang="en-US" altLang="zh-CN" sz="1400">
                  <a:solidFill>
                    <a:schemeClr val="bg1"/>
                  </a:solidFill>
                </a:rPr>
                <a:t>ZHEJIANG NORMAL UNIVERSITY</a:t>
              </a:r>
              <a:endParaRPr lang="en-US" altLang="zh-CN" sz="140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50">
        <p:pull/>
      </p:transition>
    </mc:Choice>
    <mc:Fallback>
      <p:transition spd="med">
        <p:pull/>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6786880" cy="6858000"/>
          </a:xfrm>
          <a:prstGeom prst="rect">
            <a:avLst/>
          </a:prstGeom>
          <a:solidFill>
            <a:srgbClr val="C08D42">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9527540" y="1545590"/>
            <a:ext cx="1851660" cy="368300"/>
          </a:xfrm>
          <a:prstGeom prst="rect">
            <a:avLst/>
          </a:prstGeom>
          <a:noFill/>
        </p:spPr>
        <p:txBody>
          <a:bodyPr wrap="square" rtlCol="0">
            <a:normAutofit/>
          </a:bodyPr>
          <a:lstStyle/>
          <a:p>
            <a:pPr algn="r"/>
            <a:endParaRPr lang="en-US" altLang="zh-CN" spc="300" dirty="0">
              <a:solidFill>
                <a:schemeClr val="bg1"/>
              </a:solidFill>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 name="椭圆 3"/>
          <p:cNvSpPr/>
          <p:nvPr/>
        </p:nvSpPr>
        <p:spPr>
          <a:xfrm>
            <a:off x="10253980" y="394970"/>
            <a:ext cx="964565" cy="964565"/>
          </a:xfrm>
          <a:prstGeom prst="ellipse">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9" name="椭圆 8"/>
          <p:cNvSpPr/>
          <p:nvPr/>
        </p:nvSpPr>
        <p:spPr>
          <a:xfrm>
            <a:off x="8928735" y="394970"/>
            <a:ext cx="964565" cy="964565"/>
          </a:xfrm>
          <a:prstGeom prst="ellipse">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8973185" y="389255"/>
            <a:ext cx="1043940" cy="922020"/>
          </a:xfrm>
          <a:prstGeom prst="rect">
            <a:avLst/>
          </a:prstGeom>
          <a:noFill/>
        </p:spPr>
        <p:txBody>
          <a:bodyPr wrap="square" rtlCol="0">
            <a:spAutoFit/>
          </a:bodyPr>
          <a:p>
            <a:r>
              <a:rPr kumimoji="1" lang="zh-CN" altLang="en-US" sz="5400" b="1" dirty="0">
                <a:solidFill>
                  <a:schemeClr val="bg1"/>
                </a:solidFill>
                <a:latin typeface="微软雅黑" panose="020B0503020204020204" pitchFamily="34" charset="-122"/>
                <a:ea typeface="微软雅黑" panose="020B0503020204020204" pitchFamily="34" charset="-122"/>
              </a:rPr>
              <a:t>目</a:t>
            </a:r>
            <a:endParaRPr kumimoji="1"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0315575" y="398780"/>
            <a:ext cx="1043940" cy="922020"/>
          </a:xfrm>
          <a:prstGeom prst="rect">
            <a:avLst/>
          </a:prstGeom>
          <a:noFill/>
        </p:spPr>
        <p:txBody>
          <a:bodyPr wrap="square" rtlCol="0">
            <a:spAutoFit/>
          </a:bodyPr>
          <a:p>
            <a:r>
              <a:rPr kumimoji="1" lang="zh-CN" altLang="en-US" sz="5400" b="1" dirty="0">
                <a:solidFill>
                  <a:schemeClr val="bg1"/>
                </a:solidFill>
                <a:latin typeface="微软雅黑" panose="020B0503020204020204" pitchFamily="34" charset="-122"/>
                <a:ea typeface="微软雅黑" panose="020B0503020204020204" pitchFamily="34" charset="-122"/>
              </a:rPr>
              <a:t>录</a:t>
            </a:r>
            <a:endParaRPr kumimoji="1" lang="zh-CN" altLang="en-US" sz="5400" b="1" dirty="0">
              <a:solidFill>
                <a:schemeClr val="bg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636210" y="771606"/>
            <a:ext cx="3542388" cy="587927"/>
            <a:chOff x="2209490" y="771606"/>
            <a:chExt cx="3542388" cy="587927"/>
          </a:xfrm>
        </p:grpSpPr>
        <p:sp>
          <p:nvSpPr>
            <p:cNvPr id="12" name="ïṧlïḓe"/>
            <p:cNvSpPr txBox="1"/>
            <p:nvPr/>
          </p:nvSpPr>
          <p:spPr bwMode="auto">
            <a:xfrm>
              <a:off x="2209490" y="771606"/>
              <a:ext cx="2854714" cy="58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考试的界定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87122" y="823378"/>
              <a:ext cx="464756" cy="481510"/>
              <a:chOff x="5249328" y="740317"/>
              <a:chExt cx="690082" cy="714958"/>
            </a:xfrm>
          </p:grpSpPr>
          <p:sp>
            <p:nvSpPr>
              <p:cNvPr id="19" name="椭圆 18"/>
              <p:cNvSpPr/>
              <p:nvPr/>
            </p:nvSpPr>
            <p:spPr>
              <a:xfrm>
                <a:off x="5249328" y="740317"/>
                <a:ext cx="690082" cy="69008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方正小标宋简体" panose="03000509000000000000" pitchFamily="65" charset="-122"/>
                  <a:ea typeface="方正小标宋简体" panose="03000509000000000000" pitchFamily="65" charset="-122"/>
                </a:endParaRPr>
              </a:p>
            </p:txBody>
          </p:sp>
          <p:sp>
            <p:nvSpPr>
              <p:cNvPr id="43" name="ïṧlïḓe"/>
              <p:cNvSpPr txBox="1"/>
              <p:nvPr/>
            </p:nvSpPr>
            <p:spPr bwMode="auto">
              <a:xfrm>
                <a:off x="5311971" y="765194"/>
                <a:ext cx="564795" cy="69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spcBef>
                    <a:spcPct val="0"/>
                  </a:spcBef>
                </a:pPr>
                <a:r>
                  <a:rPr lang="en-US" altLang="zh-CN" sz="2400" dirty="0">
                    <a:solidFill>
                      <a:srgbClr val="F3BB11"/>
                    </a:solidFill>
                    <a:latin typeface="微软雅黑" panose="020B0503020204020204" pitchFamily="34" charset="-122"/>
                    <a:ea typeface="微软雅黑" panose="020B0503020204020204" pitchFamily="34" charset="-122"/>
                  </a:rPr>
                  <a:t>1</a:t>
                </a:r>
                <a:endParaRPr lang="en-US" altLang="zh-CN" sz="2400" dirty="0">
                  <a:solidFill>
                    <a:srgbClr val="F3BB11"/>
                  </a:solidFill>
                  <a:latin typeface="微软雅黑" panose="020B0503020204020204" pitchFamily="34" charset="-122"/>
                  <a:ea typeface="微软雅黑" panose="020B0503020204020204" pitchFamily="34" charset="-122"/>
                </a:endParaRPr>
              </a:p>
            </p:txBody>
          </p:sp>
        </p:grpSp>
      </p:grpSp>
      <p:grpSp>
        <p:nvGrpSpPr>
          <p:cNvPr id="139" name="组合 138"/>
          <p:cNvGrpSpPr/>
          <p:nvPr/>
        </p:nvGrpSpPr>
        <p:grpSpPr>
          <a:xfrm>
            <a:off x="2139639" y="2936873"/>
            <a:ext cx="4038959" cy="587375"/>
            <a:chOff x="1712919" y="771606"/>
            <a:chExt cx="4038959" cy="587927"/>
          </a:xfrm>
        </p:grpSpPr>
        <p:sp>
          <p:nvSpPr>
            <p:cNvPr id="140" name="ïṧlïḓe"/>
            <p:cNvSpPr txBox="1"/>
            <p:nvPr/>
          </p:nvSpPr>
          <p:spPr bwMode="auto">
            <a:xfrm>
              <a:off x="1712919" y="771606"/>
              <a:ext cx="3392878" cy="58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缓考及补考</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nvGrpSpPr>
            <p:cNvPr id="141" name="组合 140"/>
            <p:cNvGrpSpPr/>
            <p:nvPr/>
          </p:nvGrpSpPr>
          <p:grpSpPr>
            <a:xfrm>
              <a:off x="5287122" y="823378"/>
              <a:ext cx="464756" cy="484383"/>
              <a:chOff x="5249328" y="740317"/>
              <a:chExt cx="690082" cy="719224"/>
            </a:xfrm>
          </p:grpSpPr>
          <p:sp>
            <p:nvSpPr>
              <p:cNvPr id="142" name="椭圆 141"/>
              <p:cNvSpPr/>
              <p:nvPr/>
            </p:nvSpPr>
            <p:spPr>
              <a:xfrm>
                <a:off x="5249328" y="740317"/>
                <a:ext cx="690082" cy="69008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方正小标宋简体" panose="03000509000000000000" pitchFamily="65" charset="-122"/>
                  <a:ea typeface="方正小标宋简体" panose="03000509000000000000" pitchFamily="65" charset="-122"/>
                </a:endParaRPr>
              </a:p>
            </p:txBody>
          </p:sp>
          <p:sp>
            <p:nvSpPr>
              <p:cNvPr id="143" name="ïṧlïḓe"/>
              <p:cNvSpPr txBox="1"/>
              <p:nvPr/>
            </p:nvSpPr>
            <p:spPr bwMode="auto">
              <a:xfrm>
                <a:off x="5332414" y="769460"/>
                <a:ext cx="564795" cy="69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spcBef>
                    <a:spcPct val="0"/>
                  </a:spcBef>
                </a:pPr>
                <a:r>
                  <a:rPr lang="en-US" altLang="zh-CN" sz="2400" dirty="0">
                    <a:solidFill>
                      <a:srgbClr val="F3BB11"/>
                    </a:solidFill>
                    <a:latin typeface="微软雅黑" panose="020B0503020204020204" pitchFamily="34" charset="-122"/>
                    <a:ea typeface="微软雅黑" panose="020B0503020204020204" pitchFamily="34" charset="-122"/>
                  </a:rPr>
                  <a:t>3</a:t>
                </a:r>
                <a:endParaRPr lang="en-US" altLang="zh-CN" sz="2400" dirty="0">
                  <a:solidFill>
                    <a:srgbClr val="F3BB11"/>
                  </a:solidFill>
                  <a:latin typeface="微软雅黑" panose="020B0503020204020204" pitchFamily="34" charset="-122"/>
                  <a:ea typeface="微软雅黑" panose="020B0503020204020204" pitchFamily="34" charset="-122"/>
                </a:endParaRPr>
              </a:p>
            </p:txBody>
          </p:sp>
        </p:grpSp>
      </p:grpSp>
      <p:grpSp>
        <p:nvGrpSpPr>
          <p:cNvPr id="144" name="组合 143"/>
          <p:cNvGrpSpPr/>
          <p:nvPr/>
        </p:nvGrpSpPr>
        <p:grpSpPr>
          <a:xfrm>
            <a:off x="2139639" y="4018913"/>
            <a:ext cx="4038959" cy="587375"/>
            <a:chOff x="1712919" y="771606"/>
            <a:chExt cx="4038959" cy="587927"/>
          </a:xfrm>
        </p:grpSpPr>
        <p:sp>
          <p:nvSpPr>
            <p:cNvPr id="145" name="ïṧlïḓe"/>
            <p:cNvSpPr txBox="1"/>
            <p:nvPr/>
          </p:nvSpPr>
          <p:spPr bwMode="auto">
            <a:xfrm>
              <a:off x="1712919" y="771606"/>
              <a:ext cx="3392877" cy="58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相关文件</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nvGrpSpPr>
            <p:cNvPr id="146" name="组合 145"/>
            <p:cNvGrpSpPr/>
            <p:nvPr/>
          </p:nvGrpSpPr>
          <p:grpSpPr>
            <a:xfrm>
              <a:off x="5287122" y="823378"/>
              <a:ext cx="464756" cy="484383"/>
              <a:chOff x="5249328" y="740317"/>
              <a:chExt cx="690082" cy="719224"/>
            </a:xfrm>
          </p:grpSpPr>
          <p:sp>
            <p:nvSpPr>
              <p:cNvPr id="147" name="椭圆 146"/>
              <p:cNvSpPr/>
              <p:nvPr/>
            </p:nvSpPr>
            <p:spPr>
              <a:xfrm>
                <a:off x="5249328" y="740317"/>
                <a:ext cx="690082" cy="69008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方正小标宋简体" panose="03000509000000000000" pitchFamily="65" charset="-122"/>
                  <a:ea typeface="方正小标宋简体" panose="03000509000000000000" pitchFamily="65" charset="-122"/>
                </a:endParaRPr>
              </a:p>
            </p:txBody>
          </p:sp>
          <p:sp>
            <p:nvSpPr>
              <p:cNvPr id="148" name="ïṧlïḓe"/>
              <p:cNvSpPr txBox="1"/>
              <p:nvPr/>
            </p:nvSpPr>
            <p:spPr bwMode="auto">
              <a:xfrm>
                <a:off x="5332414" y="769460"/>
                <a:ext cx="564795" cy="69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spcBef>
                    <a:spcPct val="0"/>
                  </a:spcBef>
                </a:pPr>
                <a:r>
                  <a:rPr lang="en-US" altLang="zh-CN" sz="2400" dirty="0">
                    <a:solidFill>
                      <a:srgbClr val="F3BB11"/>
                    </a:solidFill>
                    <a:latin typeface="微软雅黑" panose="020B0503020204020204" pitchFamily="34" charset="-122"/>
                    <a:ea typeface="微软雅黑" panose="020B0503020204020204" pitchFamily="34" charset="-122"/>
                  </a:rPr>
                  <a:t>4</a:t>
                </a:r>
                <a:endParaRPr lang="en-US" altLang="zh-CN" sz="2400" dirty="0">
                  <a:solidFill>
                    <a:srgbClr val="F3BB11"/>
                  </a:solidFill>
                  <a:latin typeface="微软雅黑" panose="020B0503020204020204" pitchFamily="34" charset="-122"/>
                  <a:ea typeface="微软雅黑" panose="020B0503020204020204" pitchFamily="34" charset="-122"/>
                </a:endParaRPr>
              </a:p>
            </p:txBody>
          </p:sp>
        </p:grpSp>
      </p:grpSp>
      <p:grpSp>
        <p:nvGrpSpPr>
          <p:cNvPr id="150" name="组合 149"/>
          <p:cNvGrpSpPr/>
          <p:nvPr/>
        </p:nvGrpSpPr>
        <p:grpSpPr>
          <a:xfrm>
            <a:off x="2139640" y="5100953"/>
            <a:ext cx="4038958" cy="587375"/>
            <a:chOff x="1712920" y="771606"/>
            <a:chExt cx="4038958" cy="587927"/>
          </a:xfrm>
        </p:grpSpPr>
        <p:sp>
          <p:nvSpPr>
            <p:cNvPr id="151" name="ïṧlïḓe"/>
            <p:cNvSpPr txBox="1"/>
            <p:nvPr/>
          </p:nvSpPr>
          <p:spPr bwMode="auto">
            <a:xfrm>
              <a:off x="1712920" y="771606"/>
              <a:ext cx="3392876" cy="58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温馨提醒</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nvGrpSpPr>
            <p:cNvPr id="152" name="组合 151"/>
            <p:cNvGrpSpPr/>
            <p:nvPr/>
          </p:nvGrpSpPr>
          <p:grpSpPr>
            <a:xfrm>
              <a:off x="5287122" y="823378"/>
              <a:ext cx="464756" cy="484383"/>
              <a:chOff x="5249328" y="740317"/>
              <a:chExt cx="690082" cy="719224"/>
            </a:xfrm>
          </p:grpSpPr>
          <p:sp>
            <p:nvSpPr>
              <p:cNvPr id="153" name="椭圆 152"/>
              <p:cNvSpPr/>
              <p:nvPr/>
            </p:nvSpPr>
            <p:spPr>
              <a:xfrm>
                <a:off x="5249328" y="740317"/>
                <a:ext cx="690082" cy="69008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方正小标宋简体" panose="03000509000000000000" pitchFamily="65" charset="-122"/>
                  <a:ea typeface="方正小标宋简体" panose="03000509000000000000" pitchFamily="65" charset="-122"/>
                </a:endParaRPr>
              </a:p>
            </p:txBody>
          </p:sp>
          <p:sp>
            <p:nvSpPr>
              <p:cNvPr id="154" name="ïṧlïḓe"/>
              <p:cNvSpPr txBox="1"/>
              <p:nvPr/>
            </p:nvSpPr>
            <p:spPr bwMode="auto">
              <a:xfrm>
                <a:off x="5332414" y="769460"/>
                <a:ext cx="564795" cy="69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spcBef>
                    <a:spcPct val="0"/>
                  </a:spcBef>
                </a:pPr>
                <a:r>
                  <a:rPr lang="en-US" altLang="zh-CN" sz="2400" dirty="0">
                    <a:solidFill>
                      <a:srgbClr val="F3BB11"/>
                    </a:solidFill>
                    <a:latin typeface="微软雅黑" panose="020B0503020204020204" pitchFamily="34" charset="-122"/>
                    <a:ea typeface="微软雅黑" panose="020B0503020204020204" pitchFamily="34" charset="-122"/>
                  </a:rPr>
                  <a:t>5</a:t>
                </a:r>
                <a:endParaRPr lang="en-US" altLang="zh-CN" sz="2400" dirty="0">
                  <a:solidFill>
                    <a:srgbClr val="F3BB11"/>
                  </a:solidFill>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491490" y="1854198"/>
            <a:ext cx="5687060" cy="588010"/>
            <a:chOff x="102" y="2370"/>
            <a:chExt cx="8956" cy="926"/>
          </a:xfrm>
        </p:grpSpPr>
        <p:sp>
          <p:nvSpPr>
            <p:cNvPr id="135" name="ïṧlïḓe"/>
            <p:cNvSpPr txBox="1"/>
            <p:nvPr/>
          </p:nvSpPr>
          <p:spPr bwMode="auto">
            <a:xfrm>
              <a:off x="102" y="2370"/>
              <a:ext cx="7939" cy="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常见的考试违规行为及其处理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37" name="椭圆 136"/>
            <p:cNvSpPr/>
            <p:nvPr/>
          </p:nvSpPr>
          <p:spPr>
            <a:xfrm>
              <a:off x="8326" y="2436"/>
              <a:ext cx="732" cy="7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方正小标宋简体" panose="03000509000000000000" pitchFamily="65" charset="-122"/>
                <a:ea typeface="方正小标宋简体" panose="03000509000000000000" pitchFamily="65" charset="-122"/>
              </a:endParaRPr>
            </a:p>
          </p:txBody>
        </p:sp>
        <p:sp>
          <p:nvSpPr>
            <p:cNvPr id="14" name="ïṧlïḓe"/>
            <p:cNvSpPr txBox="1"/>
            <p:nvPr/>
          </p:nvSpPr>
          <p:spPr bwMode="auto">
            <a:xfrm>
              <a:off x="8406" y="2467"/>
              <a:ext cx="599" cy="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spcBef>
                  <a:spcPct val="0"/>
                </a:spcBef>
              </a:pPr>
              <a:r>
                <a:rPr lang="en-US" altLang="zh-CN" sz="2400" dirty="0">
                  <a:solidFill>
                    <a:srgbClr val="F3BB11"/>
                  </a:solidFill>
                  <a:latin typeface="微软雅黑" panose="020B0503020204020204" pitchFamily="34" charset="-122"/>
                  <a:ea typeface="微软雅黑" panose="020B0503020204020204" pitchFamily="34" charset="-122"/>
                </a:rPr>
                <a:t>2</a:t>
              </a:r>
              <a:endParaRPr lang="en-US" altLang="zh-CN" sz="2400" dirty="0">
                <a:solidFill>
                  <a:srgbClr val="F3BB11"/>
                </a:solidFill>
                <a:latin typeface="微软雅黑" panose="020B0503020204020204" pitchFamily="34" charset="-122"/>
                <a:ea typeface="微软雅黑" panose="020B0503020204020204" pitchFamily="34" charset="-122"/>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03" name="Freeform: Shape 102"/>
          <p:cNvSpPr/>
          <p:nvPr/>
        </p:nvSpPr>
        <p:spPr>
          <a:xfrm>
            <a:off x="8805514" y="2770174"/>
            <a:ext cx="3386485" cy="4087826"/>
          </a:xfrm>
          <a:custGeom>
            <a:avLst/>
            <a:gdLst>
              <a:gd name="connsiteX0" fmla="*/ 3844672 w 3844672"/>
              <a:gd name="connsiteY0" fmla="*/ 0 h 4640904"/>
              <a:gd name="connsiteX1" fmla="*/ 3844672 w 3844672"/>
              <a:gd name="connsiteY1" fmla="*/ 4640904 h 4640904"/>
              <a:gd name="connsiteX2" fmla="*/ 0 w 3844672"/>
              <a:gd name="connsiteY2" fmla="*/ 4640904 h 4640904"/>
              <a:gd name="connsiteX3" fmla="*/ 67201 w 3844672"/>
              <a:gd name="connsiteY3" fmla="*/ 4557595 h 4640904"/>
              <a:gd name="connsiteX4" fmla="*/ 155579 w 3844672"/>
              <a:gd name="connsiteY4" fmla="*/ 4450404 h 4640904"/>
              <a:gd name="connsiteX5" fmla="*/ 1679579 w 3844672"/>
              <a:gd name="connsiteY5" fmla="*/ 3135954 h 4640904"/>
              <a:gd name="connsiteX6" fmla="*/ 2212979 w 3844672"/>
              <a:gd name="connsiteY6" fmla="*/ 888054 h 4640904"/>
              <a:gd name="connsiteX7" fmla="*/ 3770826 w 3844672"/>
              <a:gd name="connsiteY7" fmla="*/ 24379 h 464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4672" h="4640904">
                <a:moveTo>
                  <a:pt x="3844672" y="0"/>
                </a:moveTo>
                <a:lnTo>
                  <a:pt x="3844672" y="4640904"/>
                </a:lnTo>
                <a:lnTo>
                  <a:pt x="0" y="4640904"/>
                </a:lnTo>
                <a:lnTo>
                  <a:pt x="67201" y="4557595"/>
                </a:lnTo>
                <a:cubicBezTo>
                  <a:pt x="97288" y="4520713"/>
                  <a:pt x="126806" y="4484932"/>
                  <a:pt x="155579" y="4450404"/>
                </a:cubicBezTo>
                <a:cubicBezTo>
                  <a:pt x="615954" y="3897954"/>
                  <a:pt x="1336679" y="3729679"/>
                  <a:pt x="1679579" y="3135954"/>
                </a:cubicBezTo>
                <a:cubicBezTo>
                  <a:pt x="2022479" y="2542229"/>
                  <a:pt x="1644654" y="1446854"/>
                  <a:pt x="2212979" y="888054"/>
                </a:cubicBezTo>
                <a:cubicBezTo>
                  <a:pt x="2532662" y="573729"/>
                  <a:pt x="3149703" y="242326"/>
                  <a:pt x="3770826" y="24379"/>
                </a:cubicBezTo>
                <a:close/>
              </a:path>
            </a:pathLst>
          </a:custGeom>
          <a:solidFill>
            <a:srgbClr val="FAD887">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grpSp>
        <p:nvGrpSpPr>
          <p:cNvPr id="6" name="组合 5"/>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01 </a:t>
              </a:r>
              <a:r>
                <a:rPr lang="zh-CN" altLang="en-US" sz="2400" b="1">
                  <a:solidFill>
                    <a:srgbClr val="AA6500"/>
                  </a:solidFill>
                  <a:latin typeface="微软雅黑" panose="020B0503020204020204" pitchFamily="34" charset="-122"/>
                  <a:ea typeface="微软雅黑" panose="020B0503020204020204" pitchFamily="34" charset="-122"/>
                  <a:sym typeface="+mn-ea"/>
                </a:rPr>
                <a:t>考试的界定</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38" name="TextBox 137"/>
          <p:cNvSpPr txBox="1"/>
          <p:nvPr/>
        </p:nvSpPr>
        <p:spPr>
          <a:xfrm>
            <a:off x="5371465" y="1216025"/>
            <a:ext cx="6194425" cy="664210"/>
          </a:xfrm>
          <a:prstGeom prst="rect">
            <a:avLst/>
          </a:prstGeom>
          <a:noFill/>
        </p:spPr>
        <p:txBody>
          <a:bodyPr wrap="square" lIns="0" tIns="0" rIns="0" bIns="0" rtlCol="0" anchor="ctr" anchorCtr="0">
            <a:spAutoFit/>
          </a:bodyPr>
          <a:p>
            <a:pPr>
              <a:lnSpc>
                <a:spcPct val="120000"/>
              </a:lnSpc>
            </a:pPr>
            <a:r>
              <a:rPr lang="en-US" spc="100">
                <a:solidFill>
                  <a:schemeClr val="tx1">
                    <a:lumMod val="95000"/>
                    <a:lumOff val="5000"/>
                  </a:schemeClr>
                </a:solidFill>
                <a:uFillTx/>
                <a:latin typeface="微软雅黑" panose="020B0503020204020204" pitchFamily="34" charset="-122"/>
                <a:ea typeface="微软雅黑" panose="020B0503020204020204" pitchFamily="34" charset="-122"/>
              </a:rPr>
              <a:t>考试是指通过</a:t>
            </a:r>
            <a:r>
              <a:rPr lang="en-US" spc="100">
                <a:solidFill>
                  <a:schemeClr val="tx1">
                    <a:lumMod val="75000"/>
                    <a:lumOff val="25000"/>
                  </a:schemeClr>
                </a:solidFill>
                <a:uFillTx/>
                <a:latin typeface="微软雅黑" panose="020B0503020204020204" pitchFamily="34" charset="-122"/>
                <a:ea typeface="微软雅黑" panose="020B0503020204020204" pitchFamily="34" charset="-122"/>
              </a:rPr>
              <a:t>书面、口头提问</a:t>
            </a:r>
            <a:r>
              <a:rPr lang="en-US" spc="100">
                <a:solidFill>
                  <a:schemeClr val="tx1">
                    <a:lumMod val="95000"/>
                    <a:lumOff val="5000"/>
                  </a:schemeClr>
                </a:solidFill>
                <a:uFillTx/>
                <a:latin typeface="微软雅黑" panose="020B0503020204020204" pitchFamily="34" charset="-122"/>
                <a:ea typeface="微软雅黑" panose="020B0503020204020204" pitchFamily="34" charset="-122"/>
              </a:rPr>
              <a:t>或</a:t>
            </a:r>
            <a:r>
              <a:rPr lang="en-US" spc="100">
                <a:solidFill>
                  <a:schemeClr val="tx1">
                    <a:lumMod val="75000"/>
                    <a:lumOff val="25000"/>
                  </a:schemeClr>
                </a:solidFill>
                <a:uFillTx/>
                <a:latin typeface="微软雅黑" panose="020B0503020204020204" pitchFamily="34" charset="-122"/>
                <a:ea typeface="微软雅黑" panose="020B0503020204020204" pitchFamily="34" charset="-122"/>
              </a:rPr>
              <a:t>实际操作</a:t>
            </a:r>
            <a:r>
              <a:rPr lang="en-US" spc="100">
                <a:solidFill>
                  <a:schemeClr val="tx1">
                    <a:lumMod val="95000"/>
                    <a:lumOff val="5000"/>
                  </a:schemeClr>
                </a:solidFill>
                <a:uFillTx/>
                <a:latin typeface="微软雅黑" panose="020B0503020204020204" pitchFamily="34" charset="-122"/>
                <a:ea typeface="微软雅黑" panose="020B0503020204020204" pitchFamily="34" charset="-122"/>
              </a:rPr>
              <a:t>等方式，考查参试者所掌握的知识和技能的活动。</a:t>
            </a:r>
            <a:endParaRPr lang="en-US" spc="100">
              <a:solidFill>
                <a:schemeClr val="tx1">
                  <a:lumMod val="95000"/>
                  <a:lumOff val="5000"/>
                </a:schemeClr>
              </a:solidFill>
              <a:uFillTx/>
              <a:latin typeface="微软雅黑" panose="020B0503020204020204" pitchFamily="34" charset="-122"/>
              <a:ea typeface="微软雅黑" panose="020B0503020204020204" pitchFamily="34" charset="-122"/>
            </a:endParaRPr>
          </a:p>
        </p:txBody>
      </p:sp>
      <p:grpSp>
        <p:nvGrpSpPr>
          <p:cNvPr id="2" name="组合 1"/>
          <p:cNvGrpSpPr/>
          <p:nvPr/>
        </p:nvGrpSpPr>
        <p:grpSpPr>
          <a:xfrm>
            <a:off x="5324475" y="5183505"/>
            <a:ext cx="6240780" cy="1050290"/>
            <a:chOff x="8385" y="8163"/>
            <a:chExt cx="9828" cy="1654"/>
          </a:xfrm>
        </p:grpSpPr>
        <p:sp>
          <p:nvSpPr>
            <p:cNvPr id="19" name="圆角矩形 18"/>
            <p:cNvSpPr/>
            <p:nvPr/>
          </p:nvSpPr>
          <p:spPr>
            <a:xfrm>
              <a:off x="8385" y="8163"/>
              <a:ext cx="9828" cy="1654"/>
            </a:xfrm>
            <a:prstGeom prst="roundRect">
              <a:avLst/>
            </a:prstGeom>
            <a:solidFill>
              <a:srgbClr val="FAD887">
                <a:alpha val="56000"/>
              </a:srgbClr>
            </a:solidFill>
            <a:ln w="28575" cmpd="sng">
              <a:solidFill>
                <a:srgbClr val="AA65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2" name="TextBox 161"/>
            <p:cNvSpPr txBox="1"/>
            <p:nvPr/>
          </p:nvSpPr>
          <p:spPr>
            <a:xfrm>
              <a:off x="8694" y="8300"/>
              <a:ext cx="9318" cy="1395"/>
            </a:xfrm>
            <a:prstGeom prst="rect">
              <a:avLst/>
            </a:prstGeom>
            <a:noFill/>
          </p:spPr>
          <p:txBody>
            <a:bodyPr wrap="square" lIns="0" tIns="0" rIns="0" bIns="0" rtlCol="0" anchor="ctr" anchorCtr="0">
              <a:spAutoFit/>
            </a:bodyPr>
            <a:p>
              <a:pPr fontAlgn="auto">
                <a:lnSpc>
                  <a:spcPct val="120000"/>
                </a:lnSpc>
              </a:pPr>
              <a:r>
                <a:rPr lang="en-US" sz="2000" b="1" spc="100">
                  <a:solidFill>
                    <a:srgbClr val="AA6500"/>
                  </a:solidFill>
                  <a:uFillTx/>
                  <a:latin typeface="微软雅黑" panose="020B0503020204020204" pitchFamily="34" charset="-122"/>
                  <a:ea typeface="微软雅黑" panose="020B0503020204020204" pitchFamily="34" charset="-122"/>
                </a:rPr>
                <a:t>期末考试是课程总评成绩的一部分，期末考试</a:t>
              </a:r>
              <a:r>
                <a:rPr lang="en-US" sz="2400" b="1" spc="100">
                  <a:solidFill>
                    <a:srgbClr val="FF0000"/>
                  </a:solidFill>
                  <a:uFillTx/>
                  <a:latin typeface="微软雅黑" panose="020B0503020204020204" pitchFamily="34" charset="-122"/>
                  <a:ea typeface="微软雅黑" panose="020B0503020204020204" pitchFamily="34" charset="-122"/>
                </a:rPr>
                <a:t>不及格者</a:t>
              </a:r>
              <a:r>
                <a:rPr lang="en-US" sz="2000" b="1" spc="100">
                  <a:solidFill>
                    <a:srgbClr val="AA6500"/>
                  </a:solidFill>
                  <a:uFillTx/>
                  <a:latin typeface="微软雅黑" panose="020B0503020204020204" pitchFamily="34" charset="-122"/>
                  <a:ea typeface="微软雅黑" panose="020B0503020204020204" pitchFamily="34" charset="-122"/>
                </a:rPr>
                <a:t>，总评成绩按期末考试成绩计。</a:t>
              </a:r>
              <a:endParaRPr lang="en-US" sz="2000" b="1" spc="100">
                <a:solidFill>
                  <a:srgbClr val="AA6500"/>
                </a:solidFill>
                <a:uFillTx/>
                <a:latin typeface="微软雅黑" panose="020B0503020204020204" pitchFamily="34" charset="-122"/>
                <a:ea typeface="微软雅黑" panose="020B0503020204020204" pitchFamily="34" charset="-122"/>
              </a:endParaRPr>
            </a:p>
          </p:txBody>
        </p:sp>
      </p:grpSp>
      <p:sp>
        <p:nvSpPr>
          <p:cNvPr id="55" name="Oval 54"/>
          <p:cNvSpPr/>
          <p:nvPr/>
        </p:nvSpPr>
        <p:spPr>
          <a:xfrm>
            <a:off x="5371465" y="2891155"/>
            <a:ext cx="769620" cy="769620"/>
          </a:xfrm>
          <a:prstGeom prst="ellipse">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sp>
        <p:nvSpPr>
          <p:cNvPr id="8" name="TextBox 137"/>
          <p:cNvSpPr txBox="1"/>
          <p:nvPr/>
        </p:nvSpPr>
        <p:spPr>
          <a:xfrm>
            <a:off x="5371345" y="2173585"/>
            <a:ext cx="5868789" cy="332105"/>
          </a:xfrm>
          <a:prstGeom prst="rect">
            <a:avLst/>
          </a:prstGeom>
          <a:noFill/>
        </p:spPr>
        <p:txBody>
          <a:bodyPr wrap="square" lIns="0" tIns="0" rIns="0" bIns="0" rtlCol="0" anchor="ctr" anchorCtr="0">
            <a:spAutoFit/>
          </a:bodyPr>
          <a:p>
            <a:pPr>
              <a:lnSpc>
                <a:spcPct val="120000"/>
              </a:lnSpc>
            </a:pPr>
            <a:r>
              <a:rPr lang="en-US" spc="100">
                <a:uFillTx/>
                <a:latin typeface="微软雅黑" panose="020B0503020204020204" pitchFamily="34" charset="-122"/>
                <a:ea typeface="微软雅黑" panose="020B0503020204020204" pitchFamily="34" charset="-122"/>
              </a:rPr>
              <a:t>对大学生来说，考试主要包括：</a:t>
            </a:r>
            <a:endParaRPr lang="en-US" spc="100">
              <a:uFillTx/>
              <a:latin typeface="微软雅黑" panose="020B0503020204020204" pitchFamily="34" charset="-122"/>
              <a:ea typeface="微软雅黑" panose="020B0503020204020204" pitchFamily="34" charset="-122"/>
            </a:endParaRPr>
          </a:p>
        </p:txBody>
      </p:sp>
      <p:sp>
        <p:nvSpPr>
          <p:cNvPr id="10" name="TextBox 137"/>
          <p:cNvSpPr txBox="1"/>
          <p:nvPr/>
        </p:nvSpPr>
        <p:spPr>
          <a:xfrm>
            <a:off x="6282055" y="2943860"/>
            <a:ext cx="5271135" cy="664210"/>
          </a:xfrm>
          <a:prstGeom prst="rect">
            <a:avLst/>
          </a:prstGeom>
          <a:noFill/>
        </p:spPr>
        <p:txBody>
          <a:bodyPr wrap="square" lIns="0" tIns="0" rIns="0" bIns="0" rtlCol="0" anchor="ctr" anchorCtr="0">
            <a:spAutoFit/>
          </a:bodyPr>
          <a:p>
            <a:pPr>
              <a:lnSpc>
                <a:spcPct val="120000"/>
              </a:lnSpc>
            </a:pPr>
            <a:r>
              <a:rPr lang="en-US" b="1" spc="100">
                <a:solidFill>
                  <a:srgbClr val="F3BB11"/>
                </a:solidFill>
                <a:uFillTx/>
                <a:latin typeface="微软雅黑" panose="020B0503020204020204" pitchFamily="34" charset="-122"/>
                <a:ea typeface="微软雅黑" panose="020B0503020204020204" pitchFamily="34" charset="-122"/>
              </a:rPr>
              <a:t>国家考试</a:t>
            </a:r>
            <a:r>
              <a:rPr lang="en-US" spc="100">
                <a:uFillTx/>
                <a:latin typeface="微软雅黑" panose="020B0503020204020204" pitchFamily="34" charset="-122"/>
                <a:ea typeface="微软雅黑" panose="020B0503020204020204" pitchFamily="34" charset="-122"/>
              </a:rPr>
              <a:t>：外语等级考试、研究生入学考试</a:t>
            </a:r>
            <a:r>
              <a:rPr lang="zh-CN" altLang="en-US" spc="100">
                <a:uFillTx/>
                <a:latin typeface="微软雅黑" panose="020B0503020204020204" pitchFamily="34" charset="-122"/>
                <a:ea typeface="微软雅黑" panose="020B0503020204020204" pitchFamily="34" charset="-122"/>
              </a:rPr>
              <a:t>、</a:t>
            </a:r>
            <a:endParaRPr lang="en-US" spc="100">
              <a:uFillTx/>
              <a:latin typeface="微软雅黑" panose="020B0503020204020204" pitchFamily="34" charset="-122"/>
              <a:ea typeface="微软雅黑" panose="020B0503020204020204" pitchFamily="34" charset="-122"/>
            </a:endParaRPr>
          </a:p>
          <a:p>
            <a:pPr>
              <a:lnSpc>
                <a:spcPct val="120000"/>
              </a:lnSpc>
            </a:pPr>
            <a:r>
              <a:rPr lang="en-US" spc="100">
                <a:uFillTx/>
                <a:latin typeface="微软雅黑" panose="020B0503020204020204" pitchFamily="34" charset="-122"/>
                <a:ea typeface="微软雅黑" panose="020B0503020204020204" pitchFamily="34" charset="-122"/>
              </a:rPr>
              <a:t>               各类考公考编等；</a:t>
            </a:r>
            <a:endParaRPr lang="en-US" spc="100">
              <a:uFillTx/>
              <a:latin typeface="微软雅黑" panose="020B0503020204020204" pitchFamily="34" charset="-122"/>
              <a:ea typeface="微软雅黑" panose="020B0503020204020204" pitchFamily="34" charset="-122"/>
            </a:endParaRPr>
          </a:p>
        </p:txBody>
      </p:sp>
      <p:sp>
        <p:nvSpPr>
          <p:cNvPr id="12" name="Oval 54"/>
          <p:cNvSpPr/>
          <p:nvPr/>
        </p:nvSpPr>
        <p:spPr>
          <a:xfrm>
            <a:off x="5371465" y="4034155"/>
            <a:ext cx="769620" cy="769620"/>
          </a:xfrm>
          <a:prstGeom prst="ellipse">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sp>
        <p:nvSpPr>
          <p:cNvPr id="13" name="TextBox 137"/>
          <p:cNvSpPr txBox="1"/>
          <p:nvPr/>
        </p:nvSpPr>
        <p:spPr>
          <a:xfrm>
            <a:off x="6282055" y="4277678"/>
            <a:ext cx="5271135" cy="332105"/>
          </a:xfrm>
          <a:prstGeom prst="rect">
            <a:avLst/>
          </a:prstGeom>
          <a:noFill/>
        </p:spPr>
        <p:txBody>
          <a:bodyPr wrap="square" lIns="0" tIns="0" rIns="0" bIns="0" rtlCol="0" anchor="ctr" anchorCtr="0">
            <a:spAutoFit/>
          </a:bodyPr>
          <a:p>
            <a:pPr>
              <a:lnSpc>
                <a:spcPct val="120000"/>
              </a:lnSpc>
            </a:pPr>
            <a:r>
              <a:rPr lang="en-US" b="1" spc="100">
                <a:solidFill>
                  <a:srgbClr val="F3BB11"/>
                </a:solidFill>
                <a:uFillTx/>
                <a:latin typeface="微软雅黑" panose="020B0503020204020204" pitchFamily="34" charset="-122"/>
                <a:ea typeface="微软雅黑" panose="020B0503020204020204" pitchFamily="34" charset="-122"/>
              </a:rPr>
              <a:t>学校考试</a:t>
            </a:r>
            <a:r>
              <a:rPr lang="en-US" spc="100">
                <a:uFillTx/>
                <a:latin typeface="微软雅黑" panose="020B0503020204020204" pitchFamily="34" charset="-122"/>
                <a:ea typeface="微软雅黑" panose="020B0503020204020204" pitchFamily="34" charset="-122"/>
              </a:rPr>
              <a:t>：</a:t>
            </a:r>
            <a:r>
              <a:rPr lang="en-US" b="1" spc="100">
                <a:solidFill>
                  <a:schemeClr val="tx1">
                    <a:lumMod val="75000"/>
                    <a:lumOff val="25000"/>
                  </a:schemeClr>
                </a:solidFill>
                <a:uFillTx/>
                <a:latin typeface="微软雅黑" panose="020B0503020204020204" pitchFamily="34" charset="-122"/>
                <a:ea typeface="微软雅黑" panose="020B0503020204020204" pitchFamily="34" charset="-122"/>
              </a:rPr>
              <a:t>期末考试</a:t>
            </a:r>
            <a:r>
              <a:rPr lang="en-US" spc="100">
                <a:uFillTx/>
                <a:latin typeface="微软雅黑" panose="020B0503020204020204" pitchFamily="34" charset="-122"/>
                <a:ea typeface="微软雅黑" panose="020B0503020204020204" pitchFamily="34" charset="-122"/>
              </a:rPr>
              <a:t>、</a:t>
            </a:r>
            <a:r>
              <a:rPr lang="en-US" b="1" spc="100">
                <a:solidFill>
                  <a:schemeClr val="tx1">
                    <a:lumMod val="75000"/>
                    <a:lumOff val="25000"/>
                  </a:schemeClr>
                </a:solidFill>
                <a:uFillTx/>
                <a:latin typeface="微软雅黑" panose="020B0503020204020204" pitchFamily="34" charset="-122"/>
                <a:ea typeface="微软雅黑" panose="020B0503020204020204" pitchFamily="34" charset="-122"/>
                <a:hlinkClick r:id="rId2" action="ppaction://hlinksldjump"/>
              </a:rPr>
              <a:t>平时测验</a:t>
            </a:r>
            <a:r>
              <a:rPr lang="en-US" spc="100">
                <a:solidFill>
                  <a:schemeClr val="tx1">
                    <a:lumMod val="75000"/>
                    <a:lumOff val="25000"/>
                  </a:schemeClr>
                </a:solidFill>
                <a:uFillTx/>
                <a:latin typeface="微软雅黑" panose="020B0503020204020204" pitchFamily="34" charset="-122"/>
                <a:ea typeface="微软雅黑" panose="020B0503020204020204" pitchFamily="34" charset="-122"/>
              </a:rPr>
              <a:t>、</a:t>
            </a:r>
            <a:r>
              <a:rPr lang="en-US" b="1" spc="100">
                <a:uFillTx/>
                <a:latin typeface="微软雅黑" panose="020B0503020204020204" pitchFamily="34" charset="-122"/>
                <a:ea typeface="微软雅黑" panose="020B0503020204020204" pitchFamily="34" charset="-122"/>
                <a:hlinkClick r:id="rId3" action="ppaction://hlinksldjump"/>
              </a:rPr>
              <a:t>体测</a:t>
            </a:r>
            <a:r>
              <a:rPr lang="en-US" spc="100">
                <a:uFillTx/>
                <a:latin typeface="微软雅黑" panose="020B0503020204020204" pitchFamily="34" charset="-122"/>
                <a:ea typeface="微软雅黑" panose="020B0503020204020204" pitchFamily="34" charset="-122"/>
              </a:rPr>
              <a:t>等。</a:t>
            </a:r>
            <a:endParaRPr lang="en-US" spc="100">
              <a:uFillTx/>
              <a:latin typeface="微软雅黑" panose="020B0503020204020204" pitchFamily="34" charset="-122"/>
              <a:ea typeface="微软雅黑" panose="020B0503020204020204" pitchFamily="34" charset="-122"/>
            </a:endParaRPr>
          </a:p>
        </p:txBody>
      </p:sp>
      <p:pic>
        <p:nvPicPr>
          <p:cNvPr id="14" name="图片 13" descr="公务员"/>
          <p:cNvPicPr>
            <a:picLocks noChangeAspect="1"/>
          </p:cNvPicPr>
          <p:nvPr/>
        </p:nvPicPr>
        <p:blipFill>
          <a:blip r:embed="rId4"/>
          <a:stretch>
            <a:fillRect/>
          </a:stretch>
        </p:blipFill>
        <p:spPr>
          <a:xfrm>
            <a:off x="5518150" y="3007360"/>
            <a:ext cx="476250" cy="476250"/>
          </a:xfrm>
          <a:prstGeom prst="rect">
            <a:avLst/>
          </a:prstGeom>
        </p:spPr>
      </p:pic>
      <p:pic>
        <p:nvPicPr>
          <p:cNvPr id="15" name="图片 14" descr="数译_学生"/>
          <p:cNvPicPr>
            <a:picLocks noChangeAspect="1"/>
          </p:cNvPicPr>
          <p:nvPr/>
        </p:nvPicPr>
        <p:blipFill>
          <a:blip r:embed="rId5"/>
          <a:stretch>
            <a:fillRect/>
          </a:stretch>
        </p:blipFill>
        <p:spPr>
          <a:xfrm>
            <a:off x="5520690" y="4183380"/>
            <a:ext cx="471170" cy="471170"/>
          </a:xfrm>
          <a:prstGeom prst="rect">
            <a:avLst/>
          </a:prstGeom>
        </p:spPr>
      </p:pic>
      <p:sp>
        <p:nvSpPr>
          <p:cNvPr id="3" name="椭圆 1"/>
          <p:cNvSpPr/>
          <p:nvPr/>
        </p:nvSpPr>
        <p:spPr>
          <a:xfrm rot="19938667">
            <a:off x="464119" y="1673081"/>
            <a:ext cx="4242632" cy="3704785"/>
          </a:xfrm>
          <a:custGeom>
            <a:avLst/>
            <a:gdLst>
              <a:gd name="connsiteX0" fmla="*/ 0 w 5172075"/>
              <a:gd name="connsiteY0" fmla="*/ 2105025 h 4210050"/>
              <a:gd name="connsiteX1" fmla="*/ 2586038 w 5172075"/>
              <a:gd name="connsiteY1" fmla="*/ 0 h 4210050"/>
              <a:gd name="connsiteX2" fmla="*/ 5172076 w 5172075"/>
              <a:gd name="connsiteY2" fmla="*/ 2105025 h 4210050"/>
              <a:gd name="connsiteX3" fmla="*/ 2586038 w 5172075"/>
              <a:gd name="connsiteY3" fmla="*/ 4210050 h 4210050"/>
              <a:gd name="connsiteX4" fmla="*/ 0 w 5172075"/>
              <a:gd name="connsiteY4" fmla="*/ 2105025 h 4210050"/>
              <a:gd name="connsiteX0-1" fmla="*/ 0 w 2909292"/>
              <a:gd name="connsiteY0-2" fmla="*/ 2163540 h 4327080"/>
              <a:gd name="connsiteX1-3" fmla="*/ 2586038 w 2909292"/>
              <a:gd name="connsiteY1-4" fmla="*/ 58515 h 4327080"/>
              <a:gd name="connsiteX2-5" fmla="*/ 2586038 w 2909292"/>
              <a:gd name="connsiteY2-6" fmla="*/ 4268565 h 4327080"/>
              <a:gd name="connsiteX3-7" fmla="*/ 0 w 2909292"/>
              <a:gd name="connsiteY3-8" fmla="*/ 2163540 h 4327080"/>
              <a:gd name="connsiteX0-9" fmla="*/ 5520 w 3504126"/>
              <a:gd name="connsiteY0-10" fmla="*/ 2137887 h 3953415"/>
              <a:gd name="connsiteX1-11" fmla="*/ 2591558 w 3504126"/>
              <a:gd name="connsiteY1-12" fmla="*/ 32862 h 3953415"/>
              <a:gd name="connsiteX2-13" fmla="*/ 3363083 w 3504126"/>
              <a:gd name="connsiteY2-14" fmla="*/ 3900012 h 3953415"/>
              <a:gd name="connsiteX3-15" fmla="*/ 5520 w 3504126"/>
              <a:gd name="connsiteY3-16" fmla="*/ 2137887 h 3953415"/>
              <a:gd name="connsiteX0-17" fmla="*/ 5281 w 4421019"/>
              <a:gd name="connsiteY0-18" fmla="*/ 2213063 h 4032200"/>
              <a:gd name="connsiteX1-19" fmla="*/ 4220094 w 4421019"/>
              <a:gd name="connsiteY1-20" fmla="*/ 31838 h 4032200"/>
              <a:gd name="connsiteX2-21" fmla="*/ 3362844 w 4421019"/>
              <a:gd name="connsiteY2-22" fmla="*/ 3975188 h 4032200"/>
              <a:gd name="connsiteX3-23" fmla="*/ 5281 w 4421019"/>
              <a:gd name="connsiteY3-24" fmla="*/ 2213063 h 4032200"/>
              <a:gd name="connsiteX0-25" fmla="*/ 224 w 4642987"/>
              <a:gd name="connsiteY0-26" fmla="*/ 2231112 h 4515971"/>
              <a:gd name="connsiteX1-27" fmla="*/ 4215037 w 4642987"/>
              <a:gd name="connsiteY1-28" fmla="*/ 49887 h 4515971"/>
              <a:gd name="connsiteX2-29" fmla="*/ 4024537 w 4642987"/>
              <a:gd name="connsiteY2-30" fmla="*/ 4469487 h 4515971"/>
              <a:gd name="connsiteX3-31" fmla="*/ 224 w 4642987"/>
              <a:gd name="connsiteY3-32" fmla="*/ 2231112 h 4515971"/>
              <a:gd name="connsiteX0-33" fmla="*/ 278 w 4889354"/>
              <a:gd name="connsiteY0-34" fmla="*/ 2231112 h 4570950"/>
              <a:gd name="connsiteX1-35" fmla="*/ 4215091 w 4889354"/>
              <a:gd name="connsiteY1-36" fmla="*/ 49887 h 4570950"/>
              <a:gd name="connsiteX2-37" fmla="*/ 4024591 w 4889354"/>
              <a:gd name="connsiteY2-38" fmla="*/ 4469487 h 4570950"/>
              <a:gd name="connsiteX3-39" fmla="*/ 278 w 4889354"/>
              <a:gd name="connsiteY3-40" fmla="*/ 2231112 h 4570950"/>
              <a:gd name="connsiteX0-41" fmla="*/ 162 w 4624596"/>
              <a:gd name="connsiteY0-42" fmla="*/ 2137815 h 4418946"/>
              <a:gd name="connsiteX1-43" fmla="*/ 4186400 w 4624596"/>
              <a:gd name="connsiteY1-44" fmla="*/ 51840 h 4418946"/>
              <a:gd name="connsiteX2-45" fmla="*/ 4024475 w 4624596"/>
              <a:gd name="connsiteY2-46" fmla="*/ 4376190 h 4418946"/>
              <a:gd name="connsiteX3-47" fmla="*/ 162 w 4624596"/>
              <a:gd name="connsiteY3-48" fmla="*/ 2137815 h 4418946"/>
              <a:gd name="connsiteX0-49" fmla="*/ 162 w 4813578"/>
              <a:gd name="connsiteY0-50" fmla="*/ 2142324 h 4423455"/>
              <a:gd name="connsiteX1-51" fmla="*/ 4186400 w 4813578"/>
              <a:gd name="connsiteY1-52" fmla="*/ 56349 h 4423455"/>
              <a:gd name="connsiteX2-53" fmla="*/ 4024475 w 4813578"/>
              <a:gd name="connsiteY2-54" fmla="*/ 4380699 h 4423455"/>
              <a:gd name="connsiteX3-55" fmla="*/ 162 w 4813578"/>
              <a:gd name="connsiteY3-56" fmla="*/ 2142324 h 4423455"/>
              <a:gd name="connsiteX0-57" fmla="*/ 15 w 4736428"/>
              <a:gd name="connsiteY0-58" fmla="*/ 1688666 h 3953541"/>
              <a:gd name="connsiteX1-59" fmla="*/ 4071953 w 4736428"/>
              <a:gd name="connsiteY1-60" fmla="*/ 69416 h 3953541"/>
              <a:gd name="connsiteX2-61" fmla="*/ 4024328 w 4736428"/>
              <a:gd name="connsiteY2-62" fmla="*/ 3927041 h 3953541"/>
              <a:gd name="connsiteX3-63" fmla="*/ 15 w 4736428"/>
              <a:gd name="connsiteY3-64" fmla="*/ 1688666 h 3953541"/>
              <a:gd name="connsiteX0-65" fmla="*/ 1521 w 4737934"/>
              <a:gd name="connsiteY0-66" fmla="*/ 1713206 h 3985627"/>
              <a:gd name="connsiteX1-67" fmla="*/ 4073459 w 4737934"/>
              <a:gd name="connsiteY1-68" fmla="*/ 93956 h 3985627"/>
              <a:gd name="connsiteX2-69" fmla="*/ 4025834 w 4737934"/>
              <a:gd name="connsiteY2-70" fmla="*/ 3951581 h 3985627"/>
              <a:gd name="connsiteX3-71" fmla="*/ 1521 w 4737934"/>
              <a:gd name="connsiteY3-72" fmla="*/ 1713206 h 3985627"/>
              <a:gd name="connsiteX0-73" fmla="*/ 650 w 4428030"/>
              <a:gd name="connsiteY0-74" fmla="*/ 1681383 h 3908571"/>
              <a:gd name="connsiteX1-75" fmla="*/ 4072588 w 4428030"/>
              <a:gd name="connsiteY1-76" fmla="*/ 62133 h 3908571"/>
              <a:gd name="connsiteX2-77" fmla="*/ 3758263 w 4428030"/>
              <a:gd name="connsiteY2-78" fmla="*/ 3881658 h 3908571"/>
              <a:gd name="connsiteX3-79" fmla="*/ 650 w 4428030"/>
              <a:gd name="connsiteY3-80" fmla="*/ 1681383 h 3908571"/>
              <a:gd name="connsiteX0-81" fmla="*/ 709 w 4510600"/>
              <a:gd name="connsiteY0-82" fmla="*/ 1681383 h 3919353"/>
              <a:gd name="connsiteX1-83" fmla="*/ 4072647 w 4510600"/>
              <a:gd name="connsiteY1-84" fmla="*/ 62133 h 3919353"/>
              <a:gd name="connsiteX2-85" fmla="*/ 3758322 w 4510600"/>
              <a:gd name="connsiteY2-86" fmla="*/ 3881658 h 3919353"/>
              <a:gd name="connsiteX3-87" fmla="*/ 709 w 4510600"/>
              <a:gd name="connsiteY3-88" fmla="*/ 1681383 h 3919353"/>
              <a:gd name="connsiteX0-89" fmla="*/ 709 w 4510600"/>
              <a:gd name="connsiteY0-90" fmla="*/ 1693483 h 3937013"/>
              <a:gd name="connsiteX1-91" fmla="*/ 4072647 w 4510600"/>
              <a:gd name="connsiteY1-92" fmla="*/ 74233 h 3937013"/>
              <a:gd name="connsiteX2-93" fmla="*/ 3758322 w 4510600"/>
              <a:gd name="connsiteY2-94" fmla="*/ 3893758 h 3937013"/>
              <a:gd name="connsiteX3-95" fmla="*/ 709 w 4510600"/>
              <a:gd name="connsiteY3-96" fmla="*/ 1693483 h 3937013"/>
              <a:gd name="connsiteX0-97" fmla="*/ 709 w 4573560"/>
              <a:gd name="connsiteY0-98" fmla="*/ 1750231 h 3993761"/>
              <a:gd name="connsiteX1-99" fmla="*/ 4072647 w 4573560"/>
              <a:gd name="connsiteY1-100" fmla="*/ 130981 h 3993761"/>
              <a:gd name="connsiteX2-101" fmla="*/ 3758322 w 4573560"/>
              <a:gd name="connsiteY2-102" fmla="*/ 3950506 h 3993761"/>
              <a:gd name="connsiteX3-103" fmla="*/ 709 w 4573560"/>
              <a:gd name="connsiteY3-104" fmla="*/ 1750231 h 3993761"/>
            </a:gdLst>
            <a:ahLst/>
            <a:cxnLst>
              <a:cxn ang="0">
                <a:pos x="connsiteX0-1" y="connsiteY0-2"/>
              </a:cxn>
              <a:cxn ang="0">
                <a:pos x="connsiteX1-3" y="connsiteY1-4"/>
              </a:cxn>
              <a:cxn ang="0">
                <a:pos x="connsiteX2-5" y="connsiteY2-6"/>
              </a:cxn>
              <a:cxn ang="0">
                <a:pos x="connsiteX3-7" y="connsiteY3-8"/>
              </a:cxn>
            </a:cxnLst>
            <a:rect l="l" t="t" r="r" b="b"/>
            <a:pathLst>
              <a:path w="4573560" h="3993761">
                <a:moveTo>
                  <a:pt x="709" y="1750231"/>
                </a:moveTo>
                <a:cubicBezTo>
                  <a:pt x="53096" y="827894"/>
                  <a:pt x="3293978" y="-407181"/>
                  <a:pt x="4072647" y="130981"/>
                </a:cubicBezTo>
                <a:cubicBezTo>
                  <a:pt x="4851316" y="669143"/>
                  <a:pt x="4703678" y="3623481"/>
                  <a:pt x="3758322" y="3950506"/>
                </a:cubicBezTo>
                <a:cubicBezTo>
                  <a:pt x="2812966" y="4277531"/>
                  <a:pt x="-51678" y="2672568"/>
                  <a:pt x="709" y="1750231"/>
                </a:cubicBezTo>
                <a:close/>
              </a:path>
            </a:pathLst>
          </a:custGeom>
          <a:solidFill>
            <a:srgbClr val="FAD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椭圆 1"/>
          <p:cNvSpPr/>
          <p:nvPr/>
        </p:nvSpPr>
        <p:spPr>
          <a:xfrm rot="21376021">
            <a:off x="464307" y="1577201"/>
            <a:ext cx="4242632" cy="3704785"/>
          </a:xfrm>
          <a:custGeom>
            <a:avLst/>
            <a:gdLst>
              <a:gd name="connsiteX0" fmla="*/ 0 w 5172075"/>
              <a:gd name="connsiteY0" fmla="*/ 2105025 h 4210050"/>
              <a:gd name="connsiteX1" fmla="*/ 2586038 w 5172075"/>
              <a:gd name="connsiteY1" fmla="*/ 0 h 4210050"/>
              <a:gd name="connsiteX2" fmla="*/ 5172076 w 5172075"/>
              <a:gd name="connsiteY2" fmla="*/ 2105025 h 4210050"/>
              <a:gd name="connsiteX3" fmla="*/ 2586038 w 5172075"/>
              <a:gd name="connsiteY3" fmla="*/ 4210050 h 4210050"/>
              <a:gd name="connsiteX4" fmla="*/ 0 w 5172075"/>
              <a:gd name="connsiteY4" fmla="*/ 2105025 h 4210050"/>
              <a:gd name="connsiteX0-1" fmla="*/ 0 w 2909292"/>
              <a:gd name="connsiteY0-2" fmla="*/ 2163540 h 4327080"/>
              <a:gd name="connsiteX1-3" fmla="*/ 2586038 w 2909292"/>
              <a:gd name="connsiteY1-4" fmla="*/ 58515 h 4327080"/>
              <a:gd name="connsiteX2-5" fmla="*/ 2586038 w 2909292"/>
              <a:gd name="connsiteY2-6" fmla="*/ 4268565 h 4327080"/>
              <a:gd name="connsiteX3-7" fmla="*/ 0 w 2909292"/>
              <a:gd name="connsiteY3-8" fmla="*/ 2163540 h 4327080"/>
              <a:gd name="connsiteX0-9" fmla="*/ 5520 w 3504126"/>
              <a:gd name="connsiteY0-10" fmla="*/ 2137887 h 3953415"/>
              <a:gd name="connsiteX1-11" fmla="*/ 2591558 w 3504126"/>
              <a:gd name="connsiteY1-12" fmla="*/ 32862 h 3953415"/>
              <a:gd name="connsiteX2-13" fmla="*/ 3363083 w 3504126"/>
              <a:gd name="connsiteY2-14" fmla="*/ 3900012 h 3953415"/>
              <a:gd name="connsiteX3-15" fmla="*/ 5520 w 3504126"/>
              <a:gd name="connsiteY3-16" fmla="*/ 2137887 h 3953415"/>
              <a:gd name="connsiteX0-17" fmla="*/ 5281 w 4421019"/>
              <a:gd name="connsiteY0-18" fmla="*/ 2213063 h 4032200"/>
              <a:gd name="connsiteX1-19" fmla="*/ 4220094 w 4421019"/>
              <a:gd name="connsiteY1-20" fmla="*/ 31838 h 4032200"/>
              <a:gd name="connsiteX2-21" fmla="*/ 3362844 w 4421019"/>
              <a:gd name="connsiteY2-22" fmla="*/ 3975188 h 4032200"/>
              <a:gd name="connsiteX3-23" fmla="*/ 5281 w 4421019"/>
              <a:gd name="connsiteY3-24" fmla="*/ 2213063 h 4032200"/>
              <a:gd name="connsiteX0-25" fmla="*/ 224 w 4642987"/>
              <a:gd name="connsiteY0-26" fmla="*/ 2231112 h 4515971"/>
              <a:gd name="connsiteX1-27" fmla="*/ 4215037 w 4642987"/>
              <a:gd name="connsiteY1-28" fmla="*/ 49887 h 4515971"/>
              <a:gd name="connsiteX2-29" fmla="*/ 4024537 w 4642987"/>
              <a:gd name="connsiteY2-30" fmla="*/ 4469487 h 4515971"/>
              <a:gd name="connsiteX3-31" fmla="*/ 224 w 4642987"/>
              <a:gd name="connsiteY3-32" fmla="*/ 2231112 h 4515971"/>
              <a:gd name="connsiteX0-33" fmla="*/ 278 w 4889354"/>
              <a:gd name="connsiteY0-34" fmla="*/ 2231112 h 4570950"/>
              <a:gd name="connsiteX1-35" fmla="*/ 4215091 w 4889354"/>
              <a:gd name="connsiteY1-36" fmla="*/ 49887 h 4570950"/>
              <a:gd name="connsiteX2-37" fmla="*/ 4024591 w 4889354"/>
              <a:gd name="connsiteY2-38" fmla="*/ 4469487 h 4570950"/>
              <a:gd name="connsiteX3-39" fmla="*/ 278 w 4889354"/>
              <a:gd name="connsiteY3-40" fmla="*/ 2231112 h 4570950"/>
              <a:gd name="connsiteX0-41" fmla="*/ 162 w 4624596"/>
              <a:gd name="connsiteY0-42" fmla="*/ 2137815 h 4418946"/>
              <a:gd name="connsiteX1-43" fmla="*/ 4186400 w 4624596"/>
              <a:gd name="connsiteY1-44" fmla="*/ 51840 h 4418946"/>
              <a:gd name="connsiteX2-45" fmla="*/ 4024475 w 4624596"/>
              <a:gd name="connsiteY2-46" fmla="*/ 4376190 h 4418946"/>
              <a:gd name="connsiteX3-47" fmla="*/ 162 w 4624596"/>
              <a:gd name="connsiteY3-48" fmla="*/ 2137815 h 4418946"/>
              <a:gd name="connsiteX0-49" fmla="*/ 162 w 4813578"/>
              <a:gd name="connsiteY0-50" fmla="*/ 2142324 h 4423455"/>
              <a:gd name="connsiteX1-51" fmla="*/ 4186400 w 4813578"/>
              <a:gd name="connsiteY1-52" fmla="*/ 56349 h 4423455"/>
              <a:gd name="connsiteX2-53" fmla="*/ 4024475 w 4813578"/>
              <a:gd name="connsiteY2-54" fmla="*/ 4380699 h 4423455"/>
              <a:gd name="connsiteX3-55" fmla="*/ 162 w 4813578"/>
              <a:gd name="connsiteY3-56" fmla="*/ 2142324 h 4423455"/>
              <a:gd name="connsiteX0-57" fmla="*/ 15 w 4736428"/>
              <a:gd name="connsiteY0-58" fmla="*/ 1688666 h 3953541"/>
              <a:gd name="connsiteX1-59" fmla="*/ 4071953 w 4736428"/>
              <a:gd name="connsiteY1-60" fmla="*/ 69416 h 3953541"/>
              <a:gd name="connsiteX2-61" fmla="*/ 4024328 w 4736428"/>
              <a:gd name="connsiteY2-62" fmla="*/ 3927041 h 3953541"/>
              <a:gd name="connsiteX3-63" fmla="*/ 15 w 4736428"/>
              <a:gd name="connsiteY3-64" fmla="*/ 1688666 h 3953541"/>
              <a:gd name="connsiteX0-65" fmla="*/ 1521 w 4737934"/>
              <a:gd name="connsiteY0-66" fmla="*/ 1713206 h 3985627"/>
              <a:gd name="connsiteX1-67" fmla="*/ 4073459 w 4737934"/>
              <a:gd name="connsiteY1-68" fmla="*/ 93956 h 3985627"/>
              <a:gd name="connsiteX2-69" fmla="*/ 4025834 w 4737934"/>
              <a:gd name="connsiteY2-70" fmla="*/ 3951581 h 3985627"/>
              <a:gd name="connsiteX3-71" fmla="*/ 1521 w 4737934"/>
              <a:gd name="connsiteY3-72" fmla="*/ 1713206 h 3985627"/>
              <a:gd name="connsiteX0-73" fmla="*/ 650 w 4428030"/>
              <a:gd name="connsiteY0-74" fmla="*/ 1681383 h 3908571"/>
              <a:gd name="connsiteX1-75" fmla="*/ 4072588 w 4428030"/>
              <a:gd name="connsiteY1-76" fmla="*/ 62133 h 3908571"/>
              <a:gd name="connsiteX2-77" fmla="*/ 3758263 w 4428030"/>
              <a:gd name="connsiteY2-78" fmla="*/ 3881658 h 3908571"/>
              <a:gd name="connsiteX3-79" fmla="*/ 650 w 4428030"/>
              <a:gd name="connsiteY3-80" fmla="*/ 1681383 h 3908571"/>
              <a:gd name="connsiteX0-81" fmla="*/ 709 w 4510600"/>
              <a:gd name="connsiteY0-82" fmla="*/ 1681383 h 3919353"/>
              <a:gd name="connsiteX1-83" fmla="*/ 4072647 w 4510600"/>
              <a:gd name="connsiteY1-84" fmla="*/ 62133 h 3919353"/>
              <a:gd name="connsiteX2-85" fmla="*/ 3758322 w 4510600"/>
              <a:gd name="connsiteY2-86" fmla="*/ 3881658 h 3919353"/>
              <a:gd name="connsiteX3-87" fmla="*/ 709 w 4510600"/>
              <a:gd name="connsiteY3-88" fmla="*/ 1681383 h 3919353"/>
              <a:gd name="connsiteX0-89" fmla="*/ 709 w 4510600"/>
              <a:gd name="connsiteY0-90" fmla="*/ 1693483 h 3937013"/>
              <a:gd name="connsiteX1-91" fmla="*/ 4072647 w 4510600"/>
              <a:gd name="connsiteY1-92" fmla="*/ 74233 h 3937013"/>
              <a:gd name="connsiteX2-93" fmla="*/ 3758322 w 4510600"/>
              <a:gd name="connsiteY2-94" fmla="*/ 3893758 h 3937013"/>
              <a:gd name="connsiteX3-95" fmla="*/ 709 w 4510600"/>
              <a:gd name="connsiteY3-96" fmla="*/ 1693483 h 3937013"/>
              <a:gd name="connsiteX0-97" fmla="*/ 709 w 4573560"/>
              <a:gd name="connsiteY0-98" fmla="*/ 1750231 h 3993761"/>
              <a:gd name="connsiteX1-99" fmla="*/ 4072647 w 4573560"/>
              <a:gd name="connsiteY1-100" fmla="*/ 130981 h 3993761"/>
              <a:gd name="connsiteX2-101" fmla="*/ 3758322 w 4573560"/>
              <a:gd name="connsiteY2-102" fmla="*/ 3950506 h 3993761"/>
              <a:gd name="connsiteX3-103" fmla="*/ 709 w 4573560"/>
              <a:gd name="connsiteY3-104" fmla="*/ 1750231 h 3993761"/>
            </a:gdLst>
            <a:ahLst/>
            <a:cxnLst>
              <a:cxn ang="0">
                <a:pos x="connsiteX0-1" y="connsiteY0-2"/>
              </a:cxn>
              <a:cxn ang="0">
                <a:pos x="connsiteX1-3" y="connsiteY1-4"/>
              </a:cxn>
              <a:cxn ang="0">
                <a:pos x="connsiteX2-5" y="connsiteY2-6"/>
              </a:cxn>
              <a:cxn ang="0">
                <a:pos x="connsiteX3-7" y="connsiteY3-8"/>
              </a:cxn>
            </a:cxnLst>
            <a:rect l="l" t="t" r="r" b="b"/>
            <a:pathLst>
              <a:path w="4573560" h="3993761">
                <a:moveTo>
                  <a:pt x="709" y="1750231"/>
                </a:moveTo>
                <a:cubicBezTo>
                  <a:pt x="53096" y="827894"/>
                  <a:pt x="3293978" y="-407181"/>
                  <a:pt x="4072647" y="130981"/>
                </a:cubicBezTo>
                <a:cubicBezTo>
                  <a:pt x="4851316" y="669143"/>
                  <a:pt x="4703678" y="3623481"/>
                  <a:pt x="3758322" y="3950506"/>
                </a:cubicBezTo>
                <a:cubicBezTo>
                  <a:pt x="2812966" y="4277531"/>
                  <a:pt x="-51678" y="2672568"/>
                  <a:pt x="709" y="1750231"/>
                </a:cubicBezTo>
                <a:close/>
              </a:path>
            </a:pathLst>
          </a:custGeom>
          <a:solidFill>
            <a:srgbClr val="F5C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descr="C:/Users/admin/AppData/Local/Temp/picturecompress_20211114184005/output_8.jpgoutput_8"/>
          <p:cNvPicPr>
            <a:picLocks noChangeAspect="1"/>
          </p:cNvPicPr>
          <p:nvPr/>
        </p:nvPicPr>
        <p:blipFill>
          <a:blip r:embed="rId6"/>
          <a:srcRect l="976" t="32684" b="13411"/>
          <a:stretch>
            <a:fillRect/>
          </a:stretch>
        </p:blipFill>
        <p:spPr>
          <a:xfrm>
            <a:off x="633464" y="1749882"/>
            <a:ext cx="4224357" cy="3712338"/>
          </a:xfrm>
          <a:custGeom>
            <a:avLst/>
            <a:gdLst/>
            <a:ahLst/>
            <a:cxnLst>
              <a:cxn ang="3">
                <a:pos x="hc" y="t"/>
              </a:cxn>
              <a:cxn ang="cd2">
                <a:pos x="l" y="vc"/>
              </a:cxn>
              <a:cxn ang="cd4">
                <a:pos x="hc" y="b"/>
              </a:cxn>
              <a:cxn ang="0">
                <a:pos x="r" y="vc"/>
              </a:cxn>
            </a:cxnLst>
            <a:rect l="l" t="t" r="r" b="b"/>
            <a:pathLst>
              <a:path w="6653" h="5846">
                <a:moveTo>
                  <a:pt x="3937" y="0"/>
                </a:moveTo>
                <a:cubicBezTo>
                  <a:pt x="5056" y="-3"/>
                  <a:pt x="6067" y="190"/>
                  <a:pt x="6414" y="617"/>
                </a:cubicBezTo>
                <a:cubicBezTo>
                  <a:pt x="6530" y="760"/>
                  <a:pt x="6605" y="956"/>
                  <a:pt x="6646" y="1188"/>
                </a:cubicBezTo>
                <a:lnTo>
                  <a:pt x="6653" y="1229"/>
                </a:lnTo>
                <a:lnTo>
                  <a:pt x="6653" y="2119"/>
                </a:lnTo>
                <a:lnTo>
                  <a:pt x="6651" y="2133"/>
                </a:lnTo>
                <a:cubicBezTo>
                  <a:pt x="6464" y="3716"/>
                  <a:pt x="5448" y="5794"/>
                  <a:pt x="4410" y="5845"/>
                </a:cubicBezTo>
                <a:cubicBezTo>
                  <a:pt x="2951" y="5917"/>
                  <a:pt x="-410" y="2494"/>
                  <a:pt x="41" y="1222"/>
                </a:cubicBezTo>
                <a:cubicBezTo>
                  <a:pt x="313" y="457"/>
                  <a:pt x="2248" y="5"/>
                  <a:pt x="3937" y="0"/>
                </a:cubicBezTo>
                <a:close/>
              </a:path>
            </a:pathLst>
          </a:custGeom>
        </p:spPr>
      </p:pic>
      <p:cxnSp>
        <p:nvCxnSpPr>
          <p:cNvPr id="9" name="直接箭头连接符 8"/>
          <p:cNvCxnSpPr/>
          <p:nvPr/>
        </p:nvCxnSpPr>
        <p:spPr>
          <a:xfrm flipV="1">
            <a:off x="7952105" y="4653280"/>
            <a:ext cx="0" cy="520065"/>
          </a:xfrm>
          <a:prstGeom prst="straightConnector1">
            <a:avLst/>
          </a:prstGeom>
          <a:ln w="38100">
            <a:solidFill>
              <a:srgbClr val="AA6500"/>
            </a:solidFill>
            <a:tailEnd type="arrow"/>
          </a:ln>
        </p:spPr>
        <p:style>
          <a:lnRef idx="1">
            <a:schemeClr val="accent1"/>
          </a:lnRef>
          <a:fillRef idx="0">
            <a:schemeClr val="accent1"/>
          </a:fillRef>
          <a:effectRef idx="0">
            <a:schemeClr val="accent1"/>
          </a:effectRef>
          <a:fontRef idx="minor">
            <a:schemeClr val="tx1"/>
          </a:fontRef>
        </p:style>
      </p:cxnSp>
    </p:spTree>
    <p:custDataLst>
      <p:tags r:id="rId7"/>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grpSp>
        <p:nvGrpSpPr>
          <p:cNvPr id="6" name="组合 5"/>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 name="组合 1"/>
          <p:cNvGrpSpPr/>
          <p:nvPr/>
        </p:nvGrpSpPr>
        <p:grpSpPr>
          <a:xfrm>
            <a:off x="5506720" y="1606550"/>
            <a:ext cx="6831965" cy="565150"/>
            <a:chOff x="10676" y="5404"/>
            <a:chExt cx="10759" cy="890"/>
          </a:xfrm>
        </p:grpSpPr>
        <p:sp>
          <p:nvSpPr>
            <p:cNvPr id="167" name="TextBox 161"/>
            <p:cNvSpPr txBox="1"/>
            <p:nvPr/>
          </p:nvSpPr>
          <p:spPr>
            <a:xfrm>
              <a:off x="11863" y="5511"/>
              <a:ext cx="9572" cy="678"/>
            </a:xfrm>
            <a:prstGeom prst="rect">
              <a:avLst/>
            </a:prstGeom>
            <a:noFill/>
          </p:spPr>
          <p:txBody>
            <a:bodyPr wrap="square" lIns="0" tIns="0" rIns="0" bIns="0" rtlCol="0" anchor="ctr" anchorCtr="0">
              <a:spAutoFit/>
            </a:bodyPr>
            <a:p>
              <a:pPr>
                <a:lnSpc>
                  <a:spcPct val="100000"/>
                </a:lnSpc>
              </a:pP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rPr>
                <a:t>将受到</a:t>
              </a:r>
              <a:r>
                <a:rPr lang="en-US" sz="2800" b="1" spc="100">
                  <a:solidFill>
                    <a:srgbClr val="F00000"/>
                  </a:solidFill>
                  <a:uFillTx/>
                  <a:latin typeface="微软雅黑" panose="020B0503020204020204" pitchFamily="34" charset="-122"/>
                  <a:ea typeface="微软雅黑" panose="020B0503020204020204" pitchFamily="34" charset="-122"/>
                </a:rPr>
                <a:t>警告或严重警告</a:t>
              </a:r>
              <a:r>
                <a:rPr lang="zh-CN" altLang="en-US" sz="2000" b="1" spc="100">
                  <a:solidFill>
                    <a:schemeClr val="tx1">
                      <a:lumMod val="75000"/>
                      <a:lumOff val="25000"/>
                    </a:schemeClr>
                  </a:solidFill>
                  <a:uFillTx/>
                  <a:latin typeface="微软雅黑" panose="020B0503020204020204" pitchFamily="34" charset="-122"/>
                  <a:ea typeface="微软雅黑" panose="020B0503020204020204" pitchFamily="34" charset="-122"/>
                </a:rPr>
                <a:t>处分</a:t>
              </a: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rPr>
                <a:t>。</a:t>
              </a:r>
              <a:endPar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endParaRPr>
            </a:p>
          </p:txBody>
        </p:sp>
        <p:sp>
          <p:nvSpPr>
            <p:cNvPr id="169" name="右箭头 168"/>
            <p:cNvSpPr/>
            <p:nvPr/>
          </p:nvSpPr>
          <p:spPr>
            <a:xfrm>
              <a:off x="10676" y="5404"/>
              <a:ext cx="890" cy="89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0" name="文本框 99"/>
          <p:cNvSpPr txBox="1"/>
          <p:nvPr/>
        </p:nvSpPr>
        <p:spPr>
          <a:xfrm>
            <a:off x="6096000" y="12446635"/>
            <a:ext cx="5080000" cy="252730"/>
          </a:xfrm>
          <a:prstGeom prst="rect">
            <a:avLst/>
          </a:prstGeom>
          <a:noFill/>
          <a:ln w="9525">
            <a:noFill/>
          </a:ln>
        </p:spPr>
        <p:txBody>
          <a:bodyPr>
            <a:spAutoFit/>
          </a:bodyPr>
          <a:p>
            <a:pPr indent="0"/>
            <a:r>
              <a:rPr lang="en-US" sz="1050" b="0">
                <a:latin typeface="Calibri" panose="020F0502020204030204" charset="0"/>
                <a:ea typeface="宋体" panose="02010600030101010101" pitchFamily="2" charset="-122"/>
                <a:cs typeface="Times New Roman" panose="02020603050405020304" charset="0"/>
              </a:rPr>
              <a:t> </a:t>
            </a:r>
            <a:endParaRPr lang="zh-CN" altLang="en-US"/>
          </a:p>
        </p:txBody>
      </p:sp>
      <p:grpSp>
        <p:nvGrpSpPr>
          <p:cNvPr id="10" name="组合 9"/>
          <p:cNvGrpSpPr/>
          <p:nvPr/>
        </p:nvGrpSpPr>
        <p:grpSpPr>
          <a:xfrm>
            <a:off x="5502910" y="3299778"/>
            <a:ext cx="5276215" cy="565150"/>
            <a:chOff x="3698" y="4955"/>
            <a:chExt cx="8309" cy="890"/>
          </a:xfrm>
        </p:grpSpPr>
        <p:sp>
          <p:nvSpPr>
            <p:cNvPr id="4" name="TextBox 161"/>
            <p:cNvSpPr txBox="1"/>
            <p:nvPr/>
          </p:nvSpPr>
          <p:spPr>
            <a:xfrm>
              <a:off x="4965" y="5062"/>
              <a:ext cx="7042" cy="678"/>
            </a:xfrm>
            <a:prstGeom prst="rect">
              <a:avLst/>
            </a:prstGeom>
            <a:noFill/>
          </p:spPr>
          <p:txBody>
            <a:bodyPr wrap="square" lIns="0" tIns="0" rIns="0" bIns="0" rtlCol="0" anchor="ctr" anchorCtr="0">
              <a:spAutoFit/>
            </a:bodyPr>
            <a:p>
              <a:pPr>
                <a:lnSpc>
                  <a:spcPct val="100000"/>
                </a:lnSpc>
              </a:pP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rPr>
                <a:t>将受到</a:t>
              </a:r>
              <a:r>
                <a:rPr lang="zh-CN" altLang="en-US" sz="2800" b="1" spc="100">
                  <a:solidFill>
                    <a:srgbClr val="FF0000"/>
                  </a:solidFill>
                  <a:uFillTx/>
                  <a:latin typeface="微软雅黑" panose="020B0503020204020204" pitchFamily="34" charset="-122"/>
                  <a:ea typeface="微软雅黑" panose="020B0503020204020204" pitchFamily="34" charset="-122"/>
                </a:rPr>
                <a:t>记过</a:t>
              </a:r>
              <a:r>
                <a:rPr lang="en-US" sz="2000" b="1" spc="100">
                  <a:solidFill>
                    <a:schemeClr val="tx1">
                      <a:lumMod val="75000"/>
                      <a:lumOff val="25000"/>
                    </a:schemeClr>
                  </a:solidFill>
                  <a:uFillTx/>
                  <a:latin typeface="微软雅黑" panose="020B0503020204020204" pitchFamily="34" charset="-122"/>
                  <a:ea typeface="微软雅黑" panose="020B0503020204020204" pitchFamily="34" charset="-122"/>
                </a:rPr>
                <a:t>处分</a:t>
              </a: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rPr>
                <a:t>。</a:t>
              </a:r>
              <a:endPar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endParaRPr>
            </a:p>
          </p:txBody>
        </p:sp>
        <p:sp>
          <p:nvSpPr>
            <p:cNvPr id="8" name="右箭头 7"/>
            <p:cNvSpPr/>
            <p:nvPr/>
          </p:nvSpPr>
          <p:spPr>
            <a:xfrm>
              <a:off x="3698" y="4955"/>
              <a:ext cx="890" cy="89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1" name="组合 10"/>
          <p:cNvGrpSpPr/>
          <p:nvPr/>
        </p:nvGrpSpPr>
        <p:grpSpPr>
          <a:xfrm>
            <a:off x="5502910" y="4978718"/>
            <a:ext cx="6238875" cy="565150"/>
            <a:chOff x="3573" y="7096"/>
            <a:chExt cx="9825" cy="890"/>
          </a:xfrm>
        </p:grpSpPr>
        <p:sp>
          <p:nvSpPr>
            <p:cNvPr id="7" name="TextBox 161"/>
            <p:cNvSpPr txBox="1"/>
            <p:nvPr/>
          </p:nvSpPr>
          <p:spPr>
            <a:xfrm>
              <a:off x="4860" y="7243"/>
              <a:ext cx="8538" cy="678"/>
            </a:xfrm>
            <a:prstGeom prst="rect">
              <a:avLst/>
            </a:prstGeom>
            <a:noFill/>
          </p:spPr>
          <p:txBody>
            <a:bodyPr wrap="square" lIns="0" tIns="0" rIns="0" bIns="0" rtlCol="0" anchor="ctr" anchorCtr="0">
              <a:spAutoFit/>
            </a:bodyPr>
            <a:p>
              <a:pPr>
                <a:lnSpc>
                  <a:spcPct val="100000"/>
                </a:lnSpc>
              </a:pPr>
              <a:r>
                <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将受到</a:t>
              </a:r>
              <a:r>
                <a:rPr lang="zh-CN" altLang="en-US" sz="2800" b="1" spc="100">
                  <a:solidFill>
                    <a:srgbClr val="F00000"/>
                  </a:solidFill>
                  <a:latin typeface="微软雅黑" panose="020B0503020204020204" pitchFamily="34" charset="-122"/>
                  <a:ea typeface="微软雅黑" panose="020B0503020204020204" pitchFamily="34" charset="-122"/>
                  <a:sym typeface="+mn-ea"/>
                </a:rPr>
                <a:t>留校察看直至开除</a:t>
              </a:r>
              <a:r>
                <a:rPr lang="zh-CN" altLang="en-US" sz="2000" b="1" spc="100">
                  <a:solidFill>
                    <a:schemeClr val="tx1">
                      <a:lumMod val="75000"/>
                      <a:lumOff val="25000"/>
                    </a:schemeClr>
                  </a:solidFill>
                  <a:latin typeface="微软雅黑" panose="020B0503020204020204" pitchFamily="34" charset="-122"/>
                  <a:ea typeface="微软雅黑" panose="020B0503020204020204" pitchFamily="34" charset="-122"/>
                  <a:sym typeface="+mn-ea"/>
                </a:rPr>
                <a:t>处分</a:t>
              </a:r>
              <a:r>
                <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rPr>
                <a:t>。</a:t>
              </a:r>
              <a:endParaRPr lang="zh-CN" altLang="en-US" sz="2000" spc="1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9" name="右箭头 8"/>
            <p:cNvSpPr/>
            <p:nvPr/>
          </p:nvSpPr>
          <p:spPr>
            <a:xfrm>
              <a:off x="3573" y="7096"/>
              <a:ext cx="890" cy="89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5" name="Oval 116"/>
          <p:cNvSpPr/>
          <p:nvPr/>
        </p:nvSpPr>
        <p:spPr>
          <a:xfrm flipH="1">
            <a:off x="1652588" y="3153728"/>
            <a:ext cx="857250" cy="857250"/>
          </a:xfrm>
          <a:prstGeom prst="ellipse">
            <a:avLst/>
          </a:prstGeom>
          <a:gradFill flip="none" rotWithShape="1">
            <a:gsLst>
              <a:gs pos="7000">
                <a:schemeClr val="accent5"/>
              </a:gs>
              <a:gs pos="100000">
                <a:schemeClr val="accent6"/>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ID"/>
          </a:p>
        </p:txBody>
      </p:sp>
      <p:sp>
        <p:nvSpPr>
          <p:cNvPr id="16" name="Oval 102"/>
          <p:cNvSpPr/>
          <p:nvPr/>
        </p:nvSpPr>
        <p:spPr>
          <a:xfrm>
            <a:off x="1652588" y="4832668"/>
            <a:ext cx="857250" cy="857250"/>
          </a:xfrm>
          <a:prstGeom prst="ellipse">
            <a:avLst/>
          </a:prstGeom>
          <a:gradFill flip="none" rotWithShape="1">
            <a:gsLst>
              <a:gs pos="7000">
                <a:srgbClr val="FFBA55"/>
              </a:gs>
              <a:gs pos="100000">
                <a:schemeClr val="accent4">
                  <a:lumMod val="7500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sp>
        <p:nvSpPr>
          <p:cNvPr id="151" name="Subtitle 176"/>
          <p:cNvSpPr txBox="1"/>
          <p:nvPr/>
        </p:nvSpPr>
        <p:spPr>
          <a:xfrm>
            <a:off x="2765425" y="5039995"/>
            <a:ext cx="3903980" cy="442595"/>
          </a:xfrm>
          <a:prstGeom prst="rect">
            <a:avLst/>
          </a:prstGeom>
        </p:spPr>
        <p:txBody>
          <a:bodyPr vert="horz" wrap="square" lIns="0" tIns="0" rIns="0" bIns="0" rtlCol="0">
            <a:spAutoFit/>
          </a:bodyPr>
          <a:p>
            <a:pPr>
              <a:lnSpc>
                <a:spcPct val="120000"/>
              </a:lnSpc>
            </a:pPr>
            <a:r>
              <a:rPr lang="zh-CN" altLang="en-US" sz="2400" spc="100">
                <a:solidFill>
                  <a:srgbClr val="FF0000"/>
                </a:solidFill>
                <a:uFillTx/>
                <a:latin typeface="微软雅黑" panose="020B0503020204020204" pitchFamily="34" charset="-122"/>
                <a:ea typeface="微软雅黑" panose="020B0503020204020204" pitchFamily="34" charset="-122"/>
                <a:sym typeface="+mn-ea"/>
              </a:rPr>
              <a:t>考试严重作弊</a:t>
            </a:r>
            <a:endParaRPr lang="zh-CN" altLang="en-US" sz="2400" spc="100">
              <a:solidFill>
                <a:srgbClr val="FF0000"/>
              </a:solidFill>
              <a:uFillTx/>
              <a:latin typeface="微软雅黑" panose="020B0503020204020204" pitchFamily="34" charset="-122"/>
              <a:ea typeface="微软雅黑" panose="020B0503020204020204" pitchFamily="34" charset="-122"/>
              <a:sym typeface="+mn-ea"/>
            </a:endParaRPr>
          </a:p>
        </p:txBody>
      </p:sp>
      <p:pic>
        <p:nvPicPr>
          <p:cNvPr id="80" name="图片 79" descr="手机"/>
          <p:cNvPicPr>
            <a:picLocks noChangeAspect="1"/>
          </p:cNvPicPr>
          <p:nvPr/>
        </p:nvPicPr>
        <p:blipFill>
          <a:blip r:embed="rId2"/>
          <a:stretch>
            <a:fillRect/>
          </a:stretch>
        </p:blipFill>
        <p:spPr>
          <a:xfrm>
            <a:off x="1807210" y="4987290"/>
            <a:ext cx="548005" cy="548005"/>
          </a:xfrm>
          <a:prstGeom prst="rect">
            <a:avLst/>
          </a:prstGeom>
        </p:spPr>
      </p:pic>
      <p:sp>
        <p:nvSpPr>
          <p:cNvPr id="14" name="Oval 104"/>
          <p:cNvSpPr/>
          <p:nvPr/>
        </p:nvSpPr>
        <p:spPr>
          <a:xfrm>
            <a:off x="1652270" y="1460500"/>
            <a:ext cx="857250" cy="857250"/>
          </a:xfrm>
          <a:prstGeom prst="ellipse">
            <a:avLst/>
          </a:prstGeom>
          <a:gradFill flip="none" rotWithShape="1">
            <a:gsLst>
              <a:gs pos="7000">
                <a:srgbClr val="F5C441"/>
              </a:gs>
              <a:gs pos="94000">
                <a:srgbClr val="F4AD24"/>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ID" sz="1400"/>
          </a:p>
        </p:txBody>
      </p:sp>
      <p:sp>
        <p:nvSpPr>
          <p:cNvPr id="5" name="Subtitle 176"/>
          <p:cNvSpPr txBox="1"/>
          <p:nvPr/>
        </p:nvSpPr>
        <p:spPr>
          <a:xfrm>
            <a:off x="2765425" y="1667828"/>
            <a:ext cx="3893820" cy="442595"/>
          </a:xfrm>
          <a:prstGeom prst="rect">
            <a:avLst/>
          </a:prstGeom>
        </p:spPr>
        <p:txBody>
          <a:bodyPr vert="horz" wrap="square" lIns="0" tIns="0" rIns="0" bIns="0" rtlCol="0">
            <a:spAutoFit/>
          </a:bodyPr>
          <a:p>
            <a:pPr>
              <a:lnSpc>
                <a:spcPct val="120000"/>
              </a:lnSpc>
            </a:pPr>
            <a:r>
              <a:rPr lang="zh-CN" altLang="en-US" sz="2400" spc="100">
                <a:solidFill>
                  <a:srgbClr val="FF0000"/>
                </a:solidFill>
                <a:uFillTx/>
                <a:latin typeface="微软雅黑" panose="020B0503020204020204" pitchFamily="34" charset="-122"/>
                <a:ea typeface="微软雅黑" panose="020B0503020204020204" pitchFamily="34" charset="-122"/>
                <a:sym typeface="+mn-ea"/>
              </a:rPr>
              <a:t>考试违纪</a:t>
            </a:r>
            <a:endParaRPr lang="zh-CN" altLang="en-US" sz="2400" spc="100">
              <a:solidFill>
                <a:srgbClr val="FF0000"/>
              </a:solidFill>
              <a:uFillTx/>
              <a:latin typeface="微软雅黑" panose="020B0503020204020204" pitchFamily="34" charset="-122"/>
              <a:ea typeface="微软雅黑" panose="020B0503020204020204" pitchFamily="34" charset="-122"/>
              <a:sym typeface="+mn-ea"/>
            </a:endParaRPr>
          </a:p>
        </p:txBody>
      </p:sp>
      <p:pic>
        <p:nvPicPr>
          <p:cNvPr id="94" name="图片 93" descr="档案资料-归档资料"/>
          <p:cNvPicPr>
            <a:picLocks noChangeAspect="1"/>
          </p:cNvPicPr>
          <p:nvPr/>
        </p:nvPicPr>
        <p:blipFill>
          <a:blip r:embed="rId3"/>
          <a:stretch>
            <a:fillRect/>
          </a:stretch>
        </p:blipFill>
        <p:spPr>
          <a:xfrm>
            <a:off x="1805940" y="1614170"/>
            <a:ext cx="549910" cy="549910"/>
          </a:xfrm>
          <a:prstGeom prst="rect">
            <a:avLst/>
          </a:prstGeom>
        </p:spPr>
      </p:pic>
      <p:sp>
        <p:nvSpPr>
          <p:cNvPr id="102" name="Subtitle 176"/>
          <p:cNvSpPr txBox="1"/>
          <p:nvPr/>
        </p:nvSpPr>
        <p:spPr>
          <a:xfrm>
            <a:off x="2733040" y="3361055"/>
            <a:ext cx="3893820" cy="442595"/>
          </a:xfrm>
          <a:prstGeom prst="rect">
            <a:avLst/>
          </a:prstGeom>
        </p:spPr>
        <p:txBody>
          <a:bodyPr vert="horz" wrap="square" lIns="0" tIns="0" rIns="0" bIns="0" rtlCol="0">
            <a:spAutoFit/>
          </a:bodyPr>
          <a:p>
            <a:pPr>
              <a:lnSpc>
                <a:spcPct val="120000"/>
              </a:lnSpc>
            </a:pPr>
            <a:r>
              <a:rPr lang="zh-CN" altLang="en-US" sz="2400" spc="100">
                <a:solidFill>
                  <a:srgbClr val="FF0000"/>
                </a:solidFill>
                <a:uFillTx/>
                <a:latin typeface="微软雅黑" panose="020B0503020204020204" pitchFamily="34" charset="-122"/>
                <a:ea typeface="微软雅黑" panose="020B0503020204020204" pitchFamily="34" charset="-122"/>
                <a:sym typeface="+mn-ea"/>
              </a:rPr>
              <a:t>考试作弊</a:t>
            </a:r>
            <a:endParaRPr lang="zh-CN" altLang="en-US" sz="2400" spc="100">
              <a:solidFill>
                <a:srgbClr val="FF0000"/>
              </a:solidFill>
              <a:uFillTx/>
              <a:latin typeface="微软雅黑" panose="020B0503020204020204" pitchFamily="34" charset="-122"/>
              <a:ea typeface="微软雅黑" panose="020B0503020204020204" pitchFamily="34" charset="-122"/>
              <a:sym typeface="+mn-ea"/>
            </a:endParaRPr>
          </a:p>
        </p:txBody>
      </p:sp>
      <p:pic>
        <p:nvPicPr>
          <p:cNvPr id="97" name="图片 96" descr="试卷"/>
          <p:cNvPicPr>
            <a:picLocks noChangeAspect="1"/>
          </p:cNvPicPr>
          <p:nvPr/>
        </p:nvPicPr>
        <p:blipFill>
          <a:blip r:embed="rId4"/>
          <a:stretch>
            <a:fillRect/>
          </a:stretch>
        </p:blipFill>
        <p:spPr>
          <a:xfrm>
            <a:off x="1795145" y="3296285"/>
            <a:ext cx="572135" cy="572135"/>
          </a:xfrm>
          <a:prstGeom prst="rect">
            <a:avLst/>
          </a:prstGeom>
        </p:spPr>
      </p:pic>
      <p:cxnSp>
        <p:nvCxnSpPr>
          <p:cNvPr id="3" name="直接连接符 2"/>
          <p:cNvCxnSpPr/>
          <p:nvPr/>
        </p:nvCxnSpPr>
        <p:spPr>
          <a:xfrm>
            <a:off x="1859280" y="2788920"/>
            <a:ext cx="8246110"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13" name="直接连接符 12"/>
          <p:cNvCxnSpPr/>
          <p:nvPr/>
        </p:nvCxnSpPr>
        <p:spPr>
          <a:xfrm>
            <a:off x="1807210" y="4351020"/>
            <a:ext cx="8246110"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17" name="直接连接符 16"/>
          <p:cNvCxnSpPr/>
          <p:nvPr/>
        </p:nvCxnSpPr>
        <p:spPr>
          <a:xfrm>
            <a:off x="1795145" y="6038215"/>
            <a:ext cx="8246110" cy="0"/>
          </a:xfrm>
          <a:prstGeom prst="line">
            <a:avLst/>
          </a:prstGeom>
        </p:spPr>
        <p:style>
          <a:lnRef idx="3">
            <a:schemeClr val="accent4"/>
          </a:lnRef>
          <a:fillRef idx="0">
            <a:schemeClr val="accent4"/>
          </a:fillRef>
          <a:effectRef idx="2">
            <a:schemeClr val="accent4"/>
          </a:effectRef>
          <a:fontRef idx="minor">
            <a:schemeClr val="tx1"/>
          </a:fontRef>
        </p:style>
      </p:cxnSp>
    </p:spTree>
    <p:custDataLst>
      <p:tags r:id="rId5"/>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03" name="Freeform: Shape 102"/>
          <p:cNvSpPr/>
          <p:nvPr/>
        </p:nvSpPr>
        <p:spPr>
          <a:xfrm>
            <a:off x="8805514" y="2770174"/>
            <a:ext cx="3386485" cy="4087826"/>
          </a:xfrm>
          <a:custGeom>
            <a:avLst/>
            <a:gdLst>
              <a:gd name="connsiteX0" fmla="*/ 3844672 w 3844672"/>
              <a:gd name="connsiteY0" fmla="*/ 0 h 4640904"/>
              <a:gd name="connsiteX1" fmla="*/ 3844672 w 3844672"/>
              <a:gd name="connsiteY1" fmla="*/ 4640904 h 4640904"/>
              <a:gd name="connsiteX2" fmla="*/ 0 w 3844672"/>
              <a:gd name="connsiteY2" fmla="*/ 4640904 h 4640904"/>
              <a:gd name="connsiteX3" fmla="*/ 67201 w 3844672"/>
              <a:gd name="connsiteY3" fmla="*/ 4557595 h 4640904"/>
              <a:gd name="connsiteX4" fmla="*/ 155579 w 3844672"/>
              <a:gd name="connsiteY4" fmla="*/ 4450404 h 4640904"/>
              <a:gd name="connsiteX5" fmla="*/ 1679579 w 3844672"/>
              <a:gd name="connsiteY5" fmla="*/ 3135954 h 4640904"/>
              <a:gd name="connsiteX6" fmla="*/ 2212979 w 3844672"/>
              <a:gd name="connsiteY6" fmla="*/ 888054 h 4640904"/>
              <a:gd name="connsiteX7" fmla="*/ 3770826 w 3844672"/>
              <a:gd name="connsiteY7" fmla="*/ 24379 h 464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4672" h="4640904">
                <a:moveTo>
                  <a:pt x="3844672" y="0"/>
                </a:moveTo>
                <a:lnTo>
                  <a:pt x="3844672" y="4640904"/>
                </a:lnTo>
                <a:lnTo>
                  <a:pt x="0" y="4640904"/>
                </a:lnTo>
                <a:lnTo>
                  <a:pt x="67201" y="4557595"/>
                </a:lnTo>
                <a:cubicBezTo>
                  <a:pt x="97288" y="4520713"/>
                  <a:pt x="126806" y="4484932"/>
                  <a:pt x="155579" y="4450404"/>
                </a:cubicBezTo>
                <a:cubicBezTo>
                  <a:pt x="615954" y="3897954"/>
                  <a:pt x="1336679" y="3729679"/>
                  <a:pt x="1679579" y="3135954"/>
                </a:cubicBezTo>
                <a:cubicBezTo>
                  <a:pt x="2022479" y="2542229"/>
                  <a:pt x="1644654" y="1446854"/>
                  <a:pt x="2212979" y="888054"/>
                </a:cubicBezTo>
                <a:cubicBezTo>
                  <a:pt x="2532662" y="573729"/>
                  <a:pt x="3149703" y="242326"/>
                  <a:pt x="3770826" y="24379"/>
                </a:cubicBezTo>
                <a:close/>
              </a:path>
            </a:pathLst>
          </a:custGeom>
          <a:solidFill>
            <a:srgbClr val="FAD887">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grpSp>
        <p:nvGrpSpPr>
          <p:cNvPr id="6" name="组合 5"/>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4" name="组合 163"/>
          <p:cNvGrpSpPr/>
          <p:nvPr/>
        </p:nvGrpSpPr>
        <p:grpSpPr>
          <a:xfrm>
            <a:off x="865505" y="4452620"/>
            <a:ext cx="5023485" cy="857250"/>
            <a:chOff x="1316" y="9026"/>
            <a:chExt cx="7911" cy="1350"/>
          </a:xfrm>
        </p:grpSpPr>
        <p:sp>
          <p:nvSpPr>
            <p:cNvPr id="152" name="Oval 115"/>
            <p:cNvSpPr/>
            <p:nvPr/>
          </p:nvSpPr>
          <p:spPr>
            <a:xfrm flipH="1">
              <a:off x="1316" y="9026"/>
              <a:ext cx="1350" cy="1350"/>
            </a:xfrm>
            <a:prstGeom prst="ellipse">
              <a:avLst/>
            </a:prstGeom>
            <a:gradFill flip="none" rotWithShape="1">
              <a:gsLst>
                <a:gs pos="7000">
                  <a:srgbClr val="B7B7B6"/>
                </a:gs>
                <a:gs pos="100000">
                  <a:srgbClr val="87877E"/>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r"/>
              <a:endParaRPr lang="en-ID"/>
            </a:p>
          </p:txBody>
        </p:sp>
        <p:pic>
          <p:nvPicPr>
            <p:cNvPr id="153" name="图片 152" descr="模拟考试"/>
            <p:cNvPicPr>
              <a:picLocks noChangeAspect="1"/>
            </p:cNvPicPr>
            <p:nvPr/>
          </p:nvPicPr>
          <p:blipFill>
            <a:blip r:embed="rId2"/>
            <a:stretch>
              <a:fillRect/>
            </a:stretch>
          </p:blipFill>
          <p:spPr>
            <a:xfrm>
              <a:off x="1475" y="9186"/>
              <a:ext cx="1030" cy="1030"/>
            </a:xfrm>
            <a:prstGeom prst="rect">
              <a:avLst/>
            </a:prstGeom>
          </p:spPr>
        </p:pic>
        <p:sp>
          <p:nvSpPr>
            <p:cNvPr id="154" name="Subtitle 176"/>
            <p:cNvSpPr txBox="1"/>
            <p:nvPr/>
          </p:nvSpPr>
          <p:spPr>
            <a:xfrm>
              <a:off x="3079" y="9178"/>
              <a:ext cx="6148" cy="1046"/>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将试卷、答卷、草稿纸等考试用纸带出考场。</a:t>
              </a:r>
              <a:endParaRPr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sp>
        <p:nvSpPr>
          <p:cNvPr id="168" name="矩形 167"/>
          <p:cNvSpPr/>
          <p:nvPr/>
        </p:nvSpPr>
        <p:spPr>
          <a:xfrm>
            <a:off x="378460" y="862965"/>
            <a:ext cx="6190615" cy="5851525"/>
          </a:xfrm>
          <a:prstGeom prst="rect">
            <a:avLst/>
          </a:prstGeom>
          <a:noFill/>
          <a:ln w="38100" cmpd="sng">
            <a:solidFill>
              <a:srgbClr val="F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6779260" y="3344545"/>
            <a:ext cx="5225415" cy="738505"/>
            <a:chOff x="10676" y="5267"/>
            <a:chExt cx="8229" cy="1163"/>
          </a:xfrm>
        </p:grpSpPr>
        <p:sp>
          <p:nvSpPr>
            <p:cNvPr id="167" name="TextBox 161"/>
            <p:cNvSpPr txBox="1"/>
            <p:nvPr/>
          </p:nvSpPr>
          <p:spPr>
            <a:xfrm>
              <a:off x="11863" y="5267"/>
              <a:ext cx="7042" cy="1163"/>
            </a:xfrm>
            <a:prstGeom prst="rect">
              <a:avLst/>
            </a:prstGeom>
            <a:noFill/>
          </p:spPr>
          <p:txBody>
            <a:bodyPr wrap="square" lIns="0" tIns="0" rIns="0" bIns="0" rtlCol="0" anchor="ctr" anchorCtr="0">
              <a:spAutoFit/>
            </a:bodyPr>
            <a:p>
              <a:pPr>
                <a:lnSpc>
                  <a:spcPct val="100000"/>
                </a:lnSpc>
              </a:pPr>
              <a:r>
                <a:rPr 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以上行为</a:t>
              </a:r>
              <a:r>
                <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应</a:t>
              </a:r>
              <a:r>
                <a:rPr 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被认定为</a:t>
              </a:r>
              <a:r>
                <a:rPr lang="en-US" sz="2400" b="1" spc="100">
                  <a:solidFill>
                    <a:srgbClr val="F00000"/>
                  </a:solidFill>
                  <a:uFillTx/>
                  <a:latin typeface="微软雅黑" panose="020B0503020204020204" pitchFamily="34" charset="-122"/>
                  <a:ea typeface="微软雅黑" panose="020B0503020204020204" pitchFamily="34" charset="-122"/>
                </a:rPr>
                <a:t>考试违纪</a:t>
              </a:r>
              <a:r>
                <a:rPr 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a:t>
              </a:r>
              <a:r>
                <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将受到</a:t>
              </a:r>
              <a:r>
                <a:rPr lang="en-US" sz="2400" b="1" spc="100">
                  <a:solidFill>
                    <a:srgbClr val="F00000"/>
                  </a:solidFill>
                  <a:uFillTx/>
                  <a:latin typeface="微软雅黑" panose="020B0503020204020204" pitchFamily="34" charset="-122"/>
                  <a:ea typeface="微软雅黑" panose="020B0503020204020204" pitchFamily="34" charset="-122"/>
                </a:rPr>
                <a:t>警告或严重警告</a:t>
              </a:r>
              <a:r>
                <a:rPr lang="zh-CN" altLang="en-US" sz="2400" b="1" spc="100">
                  <a:solidFill>
                    <a:schemeClr val="tx1">
                      <a:lumMod val="75000"/>
                      <a:lumOff val="25000"/>
                    </a:schemeClr>
                  </a:solidFill>
                  <a:uFillTx/>
                  <a:latin typeface="微软雅黑" panose="020B0503020204020204" pitchFamily="34" charset="-122"/>
                  <a:ea typeface="微软雅黑" panose="020B0503020204020204" pitchFamily="34" charset="-122"/>
                </a:rPr>
                <a:t>处分</a:t>
              </a:r>
              <a:r>
                <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a:t>
              </a:r>
              <a:endPar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endParaRPr>
            </a:p>
          </p:txBody>
        </p:sp>
        <p:sp>
          <p:nvSpPr>
            <p:cNvPr id="169" name="右箭头 168"/>
            <p:cNvSpPr/>
            <p:nvPr/>
          </p:nvSpPr>
          <p:spPr>
            <a:xfrm>
              <a:off x="10676" y="5404"/>
              <a:ext cx="890" cy="89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71" name="组合 170"/>
          <p:cNvGrpSpPr/>
          <p:nvPr/>
        </p:nvGrpSpPr>
        <p:grpSpPr>
          <a:xfrm>
            <a:off x="852170" y="5592445"/>
            <a:ext cx="5007610" cy="857250"/>
            <a:chOff x="1342" y="7041"/>
            <a:chExt cx="7886" cy="1350"/>
          </a:xfrm>
        </p:grpSpPr>
        <p:grpSp>
          <p:nvGrpSpPr>
            <p:cNvPr id="163" name="组合 162"/>
            <p:cNvGrpSpPr/>
            <p:nvPr/>
          </p:nvGrpSpPr>
          <p:grpSpPr>
            <a:xfrm>
              <a:off x="1342" y="7041"/>
              <a:ext cx="7886" cy="1350"/>
              <a:chOff x="1342" y="7401"/>
              <a:chExt cx="7886" cy="1350"/>
            </a:xfrm>
          </p:grpSpPr>
          <p:sp>
            <p:nvSpPr>
              <p:cNvPr id="155" name="Oval 115"/>
              <p:cNvSpPr/>
              <p:nvPr/>
            </p:nvSpPr>
            <p:spPr>
              <a:xfrm flipH="1">
                <a:off x="1342" y="7401"/>
                <a:ext cx="1350" cy="1350"/>
              </a:xfrm>
              <a:prstGeom prst="ellipse">
                <a:avLst/>
              </a:prstGeom>
              <a:gradFill flip="none" rotWithShape="1">
                <a:gsLst>
                  <a:gs pos="7000">
                    <a:srgbClr val="00B0F0"/>
                  </a:gs>
                  <a:gs pos="100000">
                    <a:srgbClr val="0070C0"/>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r"/>
                <a:endParaRPr lang="en-ID"/>
              </a:p>
            </p:txBody>
          </p:sp>
          <p:sp>
            <p:nvSpPr>
              <p:cNvPr id="159" name="Subtitle 176"/>
              <p:cNvSpPr txBox="1"/>
              <p:nvPr/>
            </p:nvSpPr>
            <p:spPr>
              <a:xfrm>
                <a:off x="3079" y="7518"/>
                <a:ext cx="6149" cy="1046"/>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在考试过程中未经考试工作人员同意擅自离开考场</a:t>
                </a: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pic>
          <p:nvPicPr>
            <p:cNvPr id="170" name="图片 169" descr="步行"/>
            <p:cNvPicPr>
              <a:picLocks noChangeAspect="1"/>
            </p:cNvPicPr>
            <p:nvPr/>
          </p:nvPicPr>
          <p:blipFill>
            <a:blip r:embed="rId3"/>
            <a:stretch>
              <a:fillRect/>
            </a:stretch>
          </p:blipFill>
          <p:spPr>
            <a:xfrm>
              <a:off x="1572" y="7271"/>
              <a:ext cx="890" cy="890"/>
            </a:xfrm>
            <a:prstGeom prst="rect">
              <a:avLst/>
            </a:prstGeom>
          </p:spPr>
        </p:pic>
      </p:grpSp>
      <p:grpSp>
        <p:nvGrpSpPr>
          <p:cNvPr id="173" name="组合 172"/>
          <p:cNvGrpSpPr/>
          <p:nvPr/>
        </p:nvGrpSpPr>
        <p:grpSpPr>
          <a:xfrm>
            <a:off x="830580" y="2094865"/>
            <a:ext cx="5028565" cy="857250"/>
            <a:chOff x="1326" y="5135"/>
            <a:chExt cx="7919" cy="1350"/>
          </a:xfrm>
        </p:grpSpPr>
        <p:grpSp>
          <p:nvGrpSpPr>
            <p:cNvPr id="162" name="组合 161"/>
            <p:cNvGrpSpPr/>
            <p:nvPr/>
          </p:nvGrpSpPr>
          <p:grpSpPr>
            <a:xfrm>
              <a:off x="1326" y="5135"/>
              <a:ext cx="7919" cy="1350"/>
              <a:chOff x="1326" y="5587"/>
              <a:chExt cx="7919" cy="1350"/>
            </a:xfrm>
          </p:grpSpPr>
          <p:sp>
            <p:nvSpPr>
              <p:cNvPr id="146" name="Oval 102"/>
              <p:cNvSpPr/>
              <p:nvPr/>
            </p:nvSpPr>
            <p:spPr>
              <a:xfrm>
                <a:off x="1326" y="5587"/>
                <a:ext cx="1350" cy="1350"/>
              </a:xfrm>
              <a:prstGeom prst="ellipse">
                <a:avLst/>
              </a:prstGeom>
              <a:gradFill flip="none" rotWithShape="1">
                <a:gsLst>
                  <a:gs pos="7000">
                    <a:srgbClr val="FFBA55"/>
                  </a:gs>
                  <a:gs pos="100000">
                    <a:srgbClr val="FF9800"/>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1" name="Subtitle 176"/>
              <p:cNvSpPr txBox="1"/>
              <p:nvPr/>
            </p:nvSpPr>
            <p:spPr>
              <a:xfrm>
                <a:off x="3144" y="5717"/>
                <a:ext cx="6101" cy="1046"/>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在考试过程中</a:t>
                </a:r>
                <a:r>
                  <a:rPr lang="en-US" sz="1800" b="1" spc="100">
                    <a:solidFill>
                      <a:schemeClr val="tx1">
                        <a:lumMod val="75000"/>
                        <a:lumOff val="25000"/>
                      </a:schemeClr>
                    </a:solidFill>
                    <a:uFillTx/>
                    <a:latin typeface="微软雅黑" panose="020B0503020204020204" pitchFamily="34" charset="-122"/>
                    <a:ea typeface="微软雅黑" panose="020B0503020204020204" pitchFamily="34" charset="-122"/>
                    <a:sym typeface="+mn-ea"/>
                    <a:hlinkClick r:id="rId4" action="ppaction://hlinksldjump"/>
                  </a:rPr>
                  <a:t>旁窥</a:t>
                </a: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hlinkClick r:id="rId4" action="ppaction://hlinksldjump"/>
                  </a:rPr>
                  <a:t>、</a:t>
                </a:r>
                <a:r>
                  <a:rPr lang="en-US" sz="1800" b="1" spc="100">
                    <a:solidFill>
                      <a:schemeClr val="tx1">
                        <a:lumMod val="75000"/>
                        <a:lumOff val="25000"/>
                      </a:schemeClr>
                    </a:solidFill>
                    <a:uFillTx/>
                    <a:latin typeface="微软雅黑" panose="020B0503020204020204" pitchFamily="34" charset="-122"/>
                    <a:ea typeface="微软雅黑" panose="020B0503020204020204" pitchFamily="34" charset="-122"/>
                    <a:sym typeface="+mn-ea"/>
                    <a:hlinkClick r:id="rId4" action="ppaction://hlinksldjump"/>
                  </a:rPr>
                  <a:t>交头接耳</a:t>
                </a: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、互打暗号或手势</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pic>
          <p:nvPicPr>
            <p:cNvPr id="172" name="图片 171" descr="耳朵"/>
            <p:cNvPicPr>
              <a:picLocks noChangeAspect="1"/>
            </p:cNvPicPr>
            <p:nvPr/>
          </p:nvPicPr>
          <p:blipFill>
            <a:blip r:embed="rId5"/>
            <a:stretch>
              <a:fillRect/>
            </a:stretch>
          </p:blipFill>
          <p:spPr>
            <a:xfrm>
              <a:off x="1540" y="5349"/>
              <a:ext cx="922" cy="922"/>
            </a:xfrm>
            <a:prstGeom prst="rect">
              <a:avLst/>
            </a:prstGeom>
          </p:spPr>
        </p:pic>
      </p:grpSp>
      <p:grpSp>
        <p:nvGrpSpPr>
          <p:cNvPr id="175" name="组合 174"/>
          <p:cNvGrpSpPr/>
          <p:nvPr/>
        </p:nvGrpSpPr>
        <p:grpSpPr>
          <a:xfrm>
            <a:off x="869950" y="3274695"/>
            <a:ext cx="4864100" cy="857250"/>
            <a:chOff x="1363" y="3520"/>
            <a:chExt cx="7660" cy="1350"/>
          </a:xfrm>
        </p:grpSpPr>
        <p:sp>
          <p:nvSpPr>
            <p:cNvPr id="117" name="Oval 116"/>
            <p:cNvSpPr/>
            <p:nvPr/>
          </p:nvSpPr>
          <p:spPr>
            <a:xfrm flipH="1">
              <a:off x="1363" y="3520"/>
              <a:ext cx="1350" cy="1350"/>
            </a:xfrm>
            <a:prstGeom prst="ellipse">
              <a:avLst/>
            </a:prstGeom>
            <a:gradFill flip="none" rotWithShape="1">
              <a:gsLst>
                <a:gs pos="7000">
                  <a:schemeClr val="accent5"/>
                </a:gs>
                <a:gs pos="100000">
                  <a:schemeClr val="accent6"/>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ID"/>
            </a:p>
          </p:txBody>
        </p:sp>
        <p:sp>
          <p:nvSpPr>
            <p:cNvPr id="102" name="Subtitle 176"/>
            <p:cNvSpPr txBox="1"/>
            <p:nvPr/>
          </p:nvSpPr>
          <p:spPr>
            <a:xfrm>
              <a:off x="3118" y="3696"/>
              <a:ext cx="5905" cy="1046"/>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考试开始信号发出前答题或考试结束信号发出后继续答题</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pic>
          <p:nvPicPr>
            <p:cNvPr id="174" name="图片 173" descr="信号"/>
            <p:cNvPicPr>
              <a:picLocks noChangeAspect="1"/>
            </p:cNvPicPr>
            <p:nvPr/>
          </p:nvPicPr>
          <p:blipFill>
            <a:blip r:embed="rId6"/>
            <a:stretch>
              <a:fillRect/>
            </a:stretch>
          </p:blipFill>
          <p:spPr>
            <a:xfrm>
              <a:off x="1621" y="3778"/>
              <a:ext cx="834" cy="834"/>
            </a:xfrm>
            <a:prstGeom prst="rect">
              <a:avLst/>
            </a:prstGeom>
          </p:spPr>
        </p:pic>
      </p:grpSp>
      <p:grpSp>
        <p:nvGrpSpPr>
          <p:cNvPr id="177" name="组合 176"/>
          <p:cNvGrpSpPr/>
          <p:nvPr/>
        </p:nvGrpSpPr>
        <p:grpSpPr>
          <a:xfrm>
            <a:off x="852170" y="1033145"/>
            <a:ext cx="5006975" cy="857250"/>
            <a:chOff x="1342" y="1627"/>
            <a:chExt cx="7885" cy="1350"/>
          </a:xfrm>
        </p:grpSpPr>
        <p:grpSp>
          <p:nvGrpSpPr>
            <p:cNvPr id="160" name="组合 159"/>
            <p:cNvGrpSpPr/>
            <p:nvPr/>
          </p:nvGrpSpPr>
          <p:grpSpPr>
            <a:xfrm rot="0">
              <a:off x="1342" y="1627"/>
              <a:ext cx="7885" cy="1350"/>
              <a:chOff x="1342" y="1706"/>
              <a:chExt cx="7885" cy="1350"/>
            </a:xfrm>
          </p:grpSpPr>
          <p:sp>
            <p:nvSpPr>
              <p:cNvPr id="3" name="Oval 104"/>
              <p:cNvSpPr/>
              <p:nvPr/>
            </p:nvSpPr>
            <p:spPr>
              <a:xfrm>
                <a:off x="1342" y="1706"/>
                <a:ext cx="1350" cy="1350"/>
              </a:xfrm>
              <a:prstGeom prst="ellipse">
                <a:avLst/>
              </a:prstGeom>
              <a:gradFill flip="none" rotWithShape="1">
                <a:gsLst>
                  <a:gs pos="7000">
                    <a:srgbClr val="F5C441"/>
                  </a:gs>
                  <a:gs pos="94000">
                    <a:srgbClr val="F4AD24"/>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ID" sz="1400"/>
              </a:p>
            </p:txBody>
          </p:sp>
          <p:sp>
            <p:nvSpPr>
              <p:cNvPr id="5" name="Subtitle 176"/>
              <p:cNvSpPr txBox="1"/>
              <p:nvPr/>
            </p:nvSpPr>
            <p:spPr>
              <a:xfrm>
                <a:off x="3095" y="1858"/>
                <a:ext cx="6132" cy="1046"/>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携带</a:t>
                </a:r>
                <a:r>
                  <a:rPr lang="en-US" sz="1800" b="1" spc="100">
                    <a:solidFill>
                      <a:schemeClr val="tx1">
                        <a:lumMod val="75000"/>
                        <a:lumOff val="25000"/>
                      </a:schemeClr>
                    </a:solidFill>
                    <a:uFillTx/>
                    <a:latin typeface="微软雅黑" panose="020B0503020204020204" pitchFamily="34" charset="-122"/>
                    <a:ea typeface="微软雅黑" panose="020B0503020204020204" pitchFamily="34" charset="-122"/>
                    <a:sym typeface="+mn-ea"/>
                    <a:hlinkClick r:id="rId7" action="ppaction://hlinksldjump"/>
                  </a:rPr>
                  <a:t>规定以外的物品</a:t>
                </a: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进入考场或未放在指定位置。</a:t>
                </a:r>
                <a:endParaRPr lang="en-US" sz="1800" spc="100" dirty="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pic>
          <p:nvPicPr>
            <p:cNvPr id="176" name="图片 175" descr="货物堆"/>
            <p:cNvPicPr>
              <a:picLocks noChangeAspect="1"/>
            </p:cNvPicPr>
            <p:nvPr/>
          </p:nvPicPr>
          <p:blipFill>
            <a:blip r:embed="rId8"/>
            <a:stretch>
              <a:fillRect/>
            </a:stretch>
          </p:blipFill>
          <p:spPr>
            <a:xfrm>
              <a:off x="1576" y="1861"/>
              <a:ext cx="883" cy="883"/>
            </a:xfrm>
            <a:prstGeom prst="rect">
              <a:avLst/>
            </a:prstGeom>
          </p:spPr>
        </p:pic>
      </p:grpSp>
      <p:sp>
        <p:nvSpPr>
          <p:cNvPr id="100" name="文本框 99"/>
          <p:cNvSpPr txBox="1"/>
          <p:nvPr/>
        </p:nvSpPr>
        <p:spPr>
          <a:xfrm>
            <a:off x="6096000" y="12446635"/>
            <a:ext cx="5080000" cy="252730"/>
          </a:xfrm>
          <a:prstGeom prst="rect">
            <a:avLst/>
          </a:prstGeom>
          <a:noFill/>
          <a:ln w="9525">
            <a:noFill/>
          </a:ln>
        </p:spPr>
        <p:txBody>
          <a:bodyPr>
            <a:spAutoFit/>
          </a:bodyPr>
          <a:p>
            <a:pPr indent="0"/>
            <a:r>
              <a:rPr lang="en-US" sz="1050" b="0">
                <a:latin typeface="Calibri" panose="020F0502020204030204" charset="0"/>
                <a:ea typeface="宋体" panose="02010600030101010101" pitchFamily="2" charset="-122"/>
                <a:cs typeface="Times New Roman" panose="02020603050405020304" charset="0"/>
              </a:rPr>
              <a:t> </a:t>
            </a:r>
            <a:endParaRPr lang="zh-CN" altLang="en-US"/>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1"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7" name="Freeform: Shape 102"/>
          <p:cNvSpPr/>
          <p:nvPr/>
        </p:nvSpPr>
        <p:spPr>
          <a:xfrm>
            <a:off x="8805514" y="2770174"/>
            <a:ext cx="3386485" cy="4087826"/>
          </a:xfrm>
          <a:custGeom>
            <a:avLst/>
            <a:gdLst>
              <a:gd name="connsiteX0" fmla="*/ 3844672 w 3844672"/>
              <a:gd name="connsiteY0" fmla="*/ 0 h 4640904"/>
              <a:gd name="connsiteX1" fmla="*/ 3844672 w 3844672"/>
              <a:gd name="connsiteY1" fmla="*/ 4640904 h 4640904"/>
              <a:gd name="connsiteX2" fmla="*/ 0 w 3844672"/>
              <a:gd name="connsiteY2" fmla="*/ 4640904 h 4640904"/>
              <a:gd name="connsiteX3" fmla="*/ 67201 w 3844672"/>
              <a:gd name="connsiteY3" fmla="*/ 4557595 h 4640904"/>
              <a:gd name="connsiteX4" fmla="*/ 155579 w 3844672"/>
              <a:gd name="connsiteY4" fmla="*/ 4450404 h 4640904"/>
              <a:gd name="connsiteX5" fmla="*/ 1679579 w 3844672"/>
              <a:gd name="connsiteY5" fmla="*/ 3135954 h 4640904"/>
              <a:gd name="connsiteX6" fmla="*/ 2212979 w 3844672"/>
              <a:gd name="connsiteY6" fmla="*/ 888054 h 4640904"/>
              <a:gd name="connsiteX7" fmla="*/ 3770826 w 3844672"/>
              <a:gd name="connsiteY7" fmla="*/ 24379 h 464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4672" h="4640904">
                <a:moveTo>
                  <a:pt x="3844672" y="0"/>
                </a:moveTo>
                <a:lnTo>
                  <a:pt x="3844672" y="4640904"/>
                </a:lnTo>
                <a:lnTo>
                  <a:pt x="0" y="4640904"/>
                </a:lnTo>
                <a:lnTo>
                  <a:pt x="67201" y="4557595"/>
                </a:lnTo>
                <a:cubicBezTo>
                  <a:pt x="97288" y="4520713"/>
                  <a:pt x="126806" y="4484932"/>
                  <a:pt x="155579" y="4450404"/>
                </a:cubicBezTo>
                <a:cubicBezTo>
                  <a:pt x="615954" y="3897954"/>
                  <a:pt x="1336679" y="3729679"/>
                  <a:pt x="1679579" y="3135954"/>
                </a:cubicBezTo>
                <a:cubicBezTo>
                  <a:pt x="2022479" y="2542229"/>
                  <a:pt x="1644654" y="1446854"/>
                  <a:pt x="2212979" y="888054"/>
                </a:cubicBezTo>
                <a:cubicBezTo>
                  <a:pt x="2532662" y="573729"/>
                  <a:pt x="3149703" y="242326"/>
                  <a:pt x="3770826" y="24379"/>
                </a:cubicBezTo>
                <a:close/>
              </a:path>
            </a:pathLst>
          </a:custGeom>
          <a:solidFill>
            <a:srgbClr val="FAD887">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sp>
        <p:nvSpPr>
          <p:cNvPr id="82" name="Freeform 260"/>
          <p:cNvSpPr/>
          <p:nvPr/>
        </p:nvSpPr>
        <p:spPr bwMode="auto">
          <a:xfrm>
            <a:off x="12489891" y="3617048"/>
            <a:ext cx="137309" cy="152357"/>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Oval 116"/>
          <p:cNvSpPr/>
          <p:nvPr/>
        </p:nvSpPr>
        <p:spPr>
          <a:xfrm flipH="1">
            <a:off x="837565" y="4606608"/>
            <a:ext cx="857250" cy="857250"/>
          </a:xfrm>
          <a:prstGeom prst="ellipse">
            <a:avLst/>
          </a:prstGeom>
          <a:gradFill flip="none" rotWithShape="1">
            <a:gsLst>
              <a:gs pos="7000">
                <a:schemeClr val="accent5"/>
              </a:gs>
              <a:gs pos="100000">
                <a:schemeClr val="accent6"/>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ID"/>
          </a:p>
        </p:txBody>
      </p:sp>
      <p:sp>
        <p:nvSpPr>
          <p:cNvPr id="167" name="TextBox 161"/>
          <p:cNvSpPr txBox="1"/>
          <p:nvPr/>
        </p:nvSpPr>
        <p:spPr>
          <a:xfrm>
            <a:off x="7533005" y="3106420"/>
            <a:ext cx="3992245" cy="738505"/>
          </a:xfrm>
          <a:prstGeom prst="rect">
            <a:avLst/>
          </a:prstGeom>
          <a:noFill/>
        </p:spPr>
        <p:txBody>
          <a:bodyPr wrap="square" lIns="0" tIns="0" rIns="0" bIns="0" rtlCol="0" anchor="ctr" anchorCtr="0">
            <a:spAutoFit/>
          </a:bodyPr>
          <a:p>
            <a:pPr>
              <a:lnSpc>
                <a:spcPct val="100000"/>
              </a:lnSpc>
            </a:pPr>
            <a:r>
              <a:rPr 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以上行</a:t>
            </a:r>
            <a:r>
              <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应</a:t>
            </a:r>
            <a:r>
              <a:rPr 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被认定为</a:t>
            </a:r>
            <a:r>
              <a:rPr lang="en-US" sz="2400" b="1" spc="100">
                <a:solidFill>
                  <a:srgbClr val="F00000"/>
                </a:solidFill>
                <a:uFillTx/>
                <a:latin typeface="微软雅黑" panose="020B0503020204020204" pitchFamily="34" charset="-122"/>
                <a:ea typeface="微软雅黑" panose="020B0503020204020204" pitchFamily="34" charset="-122"/>
              </a:rPr>
              <a:t>考试作弊</a:t>
            </a:r>
            <a:r>
              <a:rPr 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a:t>
            </a:r>
            <a:r>
              <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将受到</a:t>
            </a:r>
            <a:r>
              <a:rPr lang="zh-CN" altLang="en-US" sz="2400" b="1" spc="100">
                <a:solidFill>
                  <a:schemeClr val="tx1">
                    <a:lumMod val="75000"/>
                    <a:lumOff val="25000"/>
                  </a:schemeClr>
                </a:solidFill>
                <a:uFillTx/>
                <a:latin typeface="微软雅黑" panose="020B0503020204020204" pitchFamily="34" charset="-122"/>
                <a:ea typeface="微软雅黑" panose="020B0503020204020204" pitchFamily="34" charset="-122"/>
                <a:hlinkClick r:id="rId1" action="ppaction://hlinksldjump"/>
              </a:rPr>
              <a:t>记过</a:t>
            </a:r>
            <a:r>
              <a:rPr lang="en-US" sz="2400" b="1" spc="100">
                <a:solidFill>
                  <a:schemeClr val="tx1">
                    <a:lumMod val="75000"/>
                    <a:lumOff val="25000"/>
                  </a:schemeClr>
                </a:solidFill>
                <a:uFillTx/>
                <a:latin typeface="微软雅黑" panose="020B0503020204020204" pitchFamily="34" charset="-122"/>
                <a:ea typeface="微软雅黑" panose="020B0503020204020204" pitchFamily="34" charset="-122"/>
              </a:rPr>
              <a:t>处分</a:t>
            </a:r>
            <a:r>
              <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rPr>
              <a:t>。</a:t>
            </a:r>
            <a:endParaRPr lang="zh-CN" altLang="en-US" sz="2400" spc="100">
              <a:solidFill>
                <a:schemeClr val="tx1">
                  <a:lumMod val="75000"/>
                  <a:lumOff val="25000"/>
                </a:schemeClr>
              </a:solidFill>
              <a:uFillTx/>
              <a:latin typeface="微软雅黑" panose="020B0503020204020204" pitchFamily="34" charset="-122"/>
              <a:ea typeface="微软雅黑" panose="020B0503020204020204" pitchFamily="34" charset="-122"/>
            </a:endParaRPr>
          </a:p>
        </p:txBody>
      </p:sp>
      <p:sp>
        <p:nvSpPr>
          <p:cNvPr id="168" name="矩形 167"/>
          <p:cNvSpPr/>
          <p:nvPr/>
        </p:nvSpPr>
        <p:spPr>
          <a:xfrm>
            <a:off x="378460" y="1114425"/>
            <a:ext cx="6190615" cy="4943475"/>
          </a:xfrm>
          <a:prstGeom prst="rect">
            <a:avLst/>
          </a:prstGeom>
          <a:noFill/>
          <a:ln w="38100" cmpd="sng">
            <a:solidFill>
              <a:srgbClr val="F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9" name="右箭头 168"/>
          <p:cNvSpPr/>
          <p:nvPr/>
        </p:nvSpPr>
        <p:spPr>
          <a:xfrm>
            <a:off x="6779260" y="3218180"/>
            <a:ext cx="565150" cy="565150"/>
          </a:xfrm>
          <a:prstGeom prst="rightArrow">
            <a:avLst/>
          </a:prstGeom>
          <a:solidFill>
            <a:srgbClr val="F3BB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1" name="Subtitle 176"/>
          <p:cNvSpPr txBox="1"/>
          <p:nvPr/>
        </p:nvSpPr>
        <p:spPr>
          <a:xfrm>
            <a:off x="2127885" y="1610995"/>
            <a:ext cx="3903980" cy="664210"/>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携带具有发送或接收信息功能的设备（如</a:t>
            </a:r>
            <a:r>
              <a:rPr lang="en-US" sz="1800" b="1" spc="100">
                <a:solidFill>
                  <a:srgbClr val="AA6500"/>
                </a:solidFill>
                <a:uFillTx/>
                <a:latin typeface="微软雅黑" panose="020B0503020204020204" pitchFamily="34" charset="-122"/>
                <a:ea typeface="微软雅黑" panose="020B0503020204020204" pitchFamily="34" charset="-122"/>
                <a:sym typeface="+mn-ea"/>
              </a:rPr>
              <a:t>手机</a:t>
            </a: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智能手表</a:t>
            </a: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等）</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nvGrpSpPr>
          <p:cNvPr id="2" name="组合 1"/>
          <p:cNvGrpSpPr/>
          <p:nvPr/>
        </p:nvGrpSpPr>
        <p:grpSpPr>
          <a:xfrm>
            <a:off x="837565" y="1610995"/>
            <a:ext cx="857250" cy="857250"/>
            <a:chOff x="1364" y="7611"/>
            <a:chExt cx="1350" cy="1350"/>
          </a:xfrm>
        </p:grpSpPr>
        <p:sp>
          <p:nvSpPr>
            <p:cNvPr id="16" name="Oval 102"/>
            <p:cNvSpPr/>
            <p:nvPr/>
          </p:nvSpPr>
          <p:spPr>
            <a:xfrm>
              <a:off x="1364" y="7611"/>
              <a:ext cx="1350" cy="1350"/>
            </a:xfrm>
            <a:prstGeom prst="ellipse">
              <a:avLst/>
            </a:prstGeom>
            <a:gradFill flip="none" rotWithShape="1">
              <a:gsLst>
                <a:gs pos="7000">
                  <a:srgbClr val="FFBA55"/>
                </a:gs>
                <a:gs pos="100000">
                  <a:schemeClr val="accent4">
                    <a:lumMod val="7500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pic>
          <p:nvPicPr>
            <p:cNvPr id="80" name="图片 79" descr="手机"/>
            <p:cNvPicPr>
              <a:picLocks noChangeAspect="1"/>
            </p:cNvPicPr>
            <p:nvPr/>
          </p:nvPicPr>
          <p:blipFill>
            <a:blip r:embed="rId2"/>
            <a:stretch>
              <a:fillRect/>
            </a:stretch>
          </p:blipFill>
          <p:spPr>
            <a:xfrm>
              <a:off x="1607" y="7854"/>
              <a:ext cx="863" cy="863"/>
            </a:xfrm>
            <a:prstGeom prst="rect">
              <a:avLst/>
            </a:prstGeom>
          </p:spPr>
        </p:pic>
      </p:grpSp>
      <p:sp>
        <p:nvSpPr>
          <p:cNvPr id="14" name="Oval 104"/>
          <p:cNvSpPr/>
          <p:nvPr/>
        </p:nvSpPr>
        <p:spPr>
          <a:xfrm>
            <a:off x="837565" y="2913380"/>
            <a:ext cx="857250" cy="857250"/>
          </a:xfrm>
          <a:prstGeom prst="ellipse">
            <a:avLst/>
          </a:prstGeom>
          <a:gradFill flip="none" rotWithShape="1">
            <a:gsLst>
              <a:gs pos="7000">
                <a:srgbClr val="F5C441"/>
              </a:gs>
              <a:gs pos="94000">
                <a:srgbClr val="F4AD24"/>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ID" sz="1400"/>
          </a:p>
        </p:txBody>
      </p:sp>
      <p:sp>
        <p:nvSpPr>
          <p:cNvPr id="5" name="Subtitle 176"/>
          <p:cNvSpPr txBox="1"/>
          <p:nvPr/>
        </p:nvSpPr>
        <p:spPr>
          <a:xfrm>
            <a:off x="2127885" y="2830830"/>
            <a:ext cx="3893820" cy="1328420"/>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将与考试内容相关的文字材料</a:t>
            </a:r>
            <a:r>
              <a:rPr lang="en-US" sz="1800" b="1" spc="100">
                <a:solidFill>
                  <a:srgbClr val="AA6500"/>
                </a:solidFill>
                <a:uFillTx/>
                <a:latin typeface="微软雅黑" panose="020B0503020204020204" pitchFamily="34" charset="-122"/>
                <a:ea typeface="微软雅黑" panose="020B0503020204020204" pitchFamily="34" charset="-122"/>
                <a:sym typeface="+mn-ea"/>
              </a:rPr>
              <a:t>(</a:t>
            </a:r>
            <a:r>
              <a:rPr lang="zh-CN" altLang="en-US" sz="1800" b="1" spc="100">
                <a:solidFill>
                  <a:srgbClr val="AA6500"/>
                </a:solidFill>
                <a:uFillTx/>
                <a:latin typeface="微软雅黑" panose="020B0503020204020204" pitchFamily="34" charset="-122"/>
                <a:ea typeface="微软雅黑" panose="020B0503020204020204" pitchFamily="34" charset="-122"/>
                <a:sym typeface="+mn-ea"/>
              </a:rPr>
              <a:t>如小抄等）</a:t>
            </a: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或存储有与考试内容相关资料的电子设备带入考场并将其放在考生可及范围之内</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pic>
        <p:nvPicPr>
          <p:cNvPr id="94" name="图片 93" descr="档案资料-归档资料"/>
          <p:cNvPicPr>
            <a:picLocks noChangeAspect="1"/>
          </p:cNvPicPr>
          <p:nvPr/>
        </p:nvPicPr>
        <p:blipFill>
          <a:blip r:embed="rId3"/>
          <a:stretch>
            <a:fillRect/>
          </a:stretch>
        </p:blipFill>
        <p:spPr>
          <a:xfrm>
            <a:off x="989965" y="3067050"/>
            <a:ext cx="549910" cy="549910"/>
          </a:xfrm>
          <a:prstGeom prst="rect">
            <a:avLst/>
          </a:prstGeom>
        </p:spPr>
      </p:pic>
      <p:sp>
        <p:nvSpPr>
          <p:cNvPr id="102" name="Subtitle 176"/>
          <p:cNvSpPr txBox="1"/>
          <p:nvPr/>
        </p:nvSpPr>
        <p:spPr>
          <a:xfrm>
            <a:off x="2127885" y="4741545"/>
            <a:ext cx="3893820" cy="664210"/>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抄袭、协助抄袭试题答案或与考试内容相关的资料</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pic>
        <p:nvPicPr>
          <p:cNvPr id="97" name="图片 96" descr="试卷"/>
          <p:cNvPicPr>
            <a:picLocks noChangeAspect="1"/>
          </p:cNvPicPr>
          <p:nvPr/>
        </p:nvPicPr>
        <p:blipFill>
          <a:blip r:embed="rId4"/>
          <a:stretch>
            <a:fillRect/>
          </a:stretch>
        </p:blipFill>
        <p:spPr>
          <a:xfrm>
            <a:off x="967740" y="4749800"/>
            <a:ext cx="572135" cy="572135"/>
          </a:xfrm>
          <a:prstGeom prst="rect">
            <a:avLst/>
          </a:prstGeom>
        </p:spPr>
      </p:pic>
      <p:grpSp>
        <p:nvGrpSpPr>
          <p:cNvPr id="7" name="组合 6"/>
          <p:cNvGrpSpPr/>
          <p:nvPr/>
        </p:nvGrpSpPr>
        <p:grpSpPr>
          <a:xfrm>
            <a:off x="-100330" y="113030"/>
            <a:ext cx="12340590" cy="633730"/>
            <a:chOff x="-158" y="178"/>
            <a:chExt cx="19434" cy="998"/>
          </a:xfrm>
        </p:grpSpPr>
        <p:sp>
          <p:nvSpPr>
            <p:cNvPr id="8" name="矩形 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p:nvPicPr>
          <p:blipFill>
            <a:blip r:embed="rId5"/>
            <a:stretch>
              <a:fillRect/>
            </a:stretch>
          </p:blipFill>
          <p:spPr>
            <a:xfrm>
              <a:off x="106" y="252"/>
              <a:ext cx="2732" cy="683"/>
            </a:xfrm>
            <a:prstGeom prst="rect">
              <a:avLst/>
            </a:prstGeom>
          </p:spPr>
        </p:pic>
        <p:sp>
          <p:nvSpPr>
            <p:cNvPr id="12" name="文本框 11"/>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9"/>
                                        </p:tgtEl>
                                        <p:attrNameLst>
                                          <p:attrName>style.visibility</p:attrName>
                                        </p:attrNameLst>
                                      </p:cBhvr>
                                      <p:to>
                                        <p:strVal val="visible"/>
                                      </p:to>
                                    </p:set>
                                    <p:animEffect transition="in" filter="fade">
                                      <p:cBhvr>
                                        <p:cTn id="11" dur="500"/>
                                        <p:tgtEl>
                                          <p:spTgt spid="16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7"/>
                                        </p:tgtEl>
                                        <p:attrNameLst>
                                          <p:attrName>style.visibility</p:attrName>
                                        </p:attrNameLst>
                                      </p:cBhvr>
                                      <p:to>
                                        <p:strVal val="visible"/>
                                      </p:to>
                                    </p:set>
                                    <p:animEffect transition="in" filter="fade">
                                      <p:cBhvr>
                                        <p:cTn id="15"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1" bldLvl="0" animBg="1"/>
      <p:bldP spid="167" grpId="0"/>
      <p:bldP spid="16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03" name="Freeform: Shape 102"/>
          <p:cNvSpPr/>
          <p:nvPr/>
        </p:nvSpPr>
        <p:spPr>
          <a:xfrm>
            <a:off x="8805514" y="2770174"/>
            <a:ext cx="3386485" cy="4087826"/>
          </a:xfrm>
          <a:custGeom>
            <a:avLst/>
            <a:gdLst>
              <a:gd name="connsiteX0" fmla="*/ 3844672 w 3844672"/>
              <a:gd name="connsiteY0" fmla="*/ 0 h 4640904"/>
              <a:gd name="connsiteX1" fmla="*/ 3844672 w 3844672"/>
              <a:gd name="connsiteY1" fmla="*/ 4640904 h 4640904"/>
              <a:gd name="connsiteX2" fmla="*/ 0 w 3844672"/>
              <a:gd name="connsiteY2" fmla="*/ 4640904 h 4640904"/>
              <a:gd name="connsiteX3" fmla="*/ 67201 w 3844672"/>
              <a:gd name="connsiteY3" fmla="*/ 4557595 h 4640904"/>
              <a:gd name="connsiteX4" fmla="*/ 155579 w 3844672"/>
              <a:gd name="connsiteY4" fmla="*/ 4450404 h 4640904"/>
              <a:gd name="connsiteX5" fmla="*/ 1679579 w 3844672"/>
              <a:gd name="connsiteY5" fmla="*/ 3135954 h 4640904"/>
              <a:gd name="connsiteX6" fmla="*/ 2212979 w 3844672"/>
              <a:gd name="connsiteY6" fmla="*/ 888054 h 4640904"/>
              <a:gd name="connsiteX7" fmla="*/ 3770826 w 3844672"/>
              <a:gd name="connsiteY7" fmla="*/ 24379 h 464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4672" h="4640904">
                <a:moveTo>
                  <a:pt x="3844672" y="0"/>
                </a:moveTo>
                <a:lnTo>
                  <a:pt x="3844672" y="4640904"/>
                </a:lnTo>
                <a:lnTo>
                  <a:pt x="0" y="4640904"/>
                </a:lnTo>
                <a:lnTo>
                  <a:pt x="67201" y="4557595"/>
                </a:lnTo>
                <a:cubicBezTo>
                  <a:pt x="97288" y="4520713"/>
                  <a:pt x="126806" y="4484932"/>
                  <a:pt x="155579" y="4450404"/>
                </a:cubicBezTo>
                <a:cubicBezTo>
                  <a:pt x="615954" y="3897954"/>
                  <a:pt x="1336679" y="3729679"/>
                  <a:pt x="1679579" y="3135954"/>
                </a:cubicBezTo>
                <a:cubicBezTo>
                  <a:pt x="2022479" y="2542229"/>
                  <a:pt x="1644654" y="1446854"/>
                  <a:pt x="2212979" y="888054"/>
                </a:cubicBezTo>
                <a:cubicBezTo>
                  <a:pt x="2532662" y="573729"/>
                  <a:pt x="3149703" y="242326"/>
                  <a:pt x="3770826" y="24379"/>
                </a:cubicBezTo>
                <a:close/>
              </a:path>
            </a:pathLst>
          </a:custGeom>
          <a:solidFill>
            <a:srgbClr val="FEF5D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p>
        </p:txBody>
      </p:sp>
      <p:sp>
        <p:nvSpPr>
          <p:cNvPr id="82" name="Freeform 260"/>
          <p:cNvSpPr/>
          <p:nvPr/>
        </p:nvSpPr>
        <p:spPr bwMode="auto">
          <a:xfrm>
            <a:off x="12489891" y="3617048"/>
            <a:ext cx="137309" cy="152357"/>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6" name="组合 5"/>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67" name="TextBox 161"/>
          <p:cNvSpPr txBox="1"/>
          <p:nvPr/>
        </p:nvSpPr>
        <p:spPr>
          <a:xfrm>
            <a:off x="7533005" y="2982595"/>
            <a:ext cx="4117340" cy="1107440"/>
          </a:xfrm>
          <a:prstGeom prst="rect">
            <a:avLst/>
          </a:prstGeom>
          <a:noFill/>
        </p:spPr>
        <p:txBody>
          <a:bodyPr wrap="square" lIns="0" tIns="0" rIns="0" bIns="0" rtlCol="0" anchor="ctr" anchorCtr="0">
            <a:spAutoFit/>
          </a:bodyPr>
          <a:p>
            <a:pPr>
              <a:lnSpc>
                <a:spcPct val="100000"/>
              </a:lnSpc>
            </a:pPr>
            <a:r>
              <a:rPr lang="en-US" sz="2400" spc="100">
                <a:solidFill>
                  <a:schemeClr val="tx1">
                    <a:lumMod val="75000"/>
                    <a:lumOff val="25000"/>
                  </a:schemeClr>
                </a:solidFill>
                <a:latin typeface="微软雅黑" panose="020B0503020204020204" pitchFamily="34" charset="-122"/>
                <a:ea typeface="微软雅黑" panose="020B0503020204020204" pitchFamily="34" charset="-122"/>
              </a:rPr>
              <a:t>以上行为</a:t>
            </a:r>
            <a:r>
              <a:rPr lang="zh-CN" altLang="en-US" sz="2400" spc="100">
                <a:solidFill>
                  <a:schemeClr val="tx1">
                    <a:lumMod val="75000"/>
                    <a:lumOff val="25000"/>
                  </a:schemeClr>
                </a:solidFill>
                <a:latin typeface="微软雅黑" panose="020B0503020204020204" pitchFamily="34" charset="-122"/>
                <a:ea typeface="微软雅黑" panose="020B0503020204020204" pitchFamily="34" charset="-122"/>
              </a:rPr>
              <a:t>应</a:t>
            </a:r>
            <a:r>
              <a:rPr lang="en-US" sz="2400" spc="100">
                <a:solidFill>
                  <a:schemeClr val="tx1">
                    <a:lumMod val="75000"/>
                    <a:lumOff val="25000"/>
                  </a:schemeClr>
                </a:solidFill>
                <a:latin typeface="微软雅黑" panose="020B0503020204020204" pitchFamily="34" charset="-122"/>
                <a:ea typeface="微软雅黑" panose="020B0503020204020204" pitchFamily="34" charset="-122"/>
              </a:rPr>
              <a:t>被认定为</a:t>
            </a:r>
            <a:r>
              <a:rPr lang="en-US" sz="2400" b="1" spc="100">
                <a:solidFill>
                  <a:srgbClr val="F00000"/>
                </a:solidFill>
                <a:latin typeface="微软雅黑" panose="020B0503020204020204" pitchFamily="34" charset="-122"/>
                <a:ea typeface="微软雅黑" panose="020B0503020204020204" pitchFamily="34" charset="-122"/>
              </a:rPr>
              <a:t>考试严重作弊</a:t>
            </a:r>
            <a:r>
              <a:rPr lang="en-US" sz="2400" spc="1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spc="100">
                <a:solidFill>
                  <a:schemeClr val="tx1">
                    <a:lumMod val="75000"/>
                    <a:lumOff val="25000"/>
                  </a:schemeClr>
                </a:solidFill>
                <a:latin typeface="微软雅黑" panose="020B0503020204020204" pitchFamily="34" charset="-122"/>
                <a:ea typeface="微软雅黑" panose="020B0503020204020204" pitchFamily="34" charset="-122"/>
                <a:sym typeface="+mn-ea"/>
              </a:rPr>
              <a:t>将受到</a:t>
            </a:r>
            <a:r>
              <a:rPr lang="zh-CN" altLang="en-US" sz="2400" b="1" spc="100">
                <a:solidFill>
                  <a:srgbClr val="F00000"/>
                </a:solidFill>
                <a:latin typeface="微软雅黑" panose="020B0503020204020204" pitchFamily="34" charset="-122"/>
                <a:ea typeface="微软雅黑" panose="020B0503020204020204" pitchFamily="34" charset="-122"/>
                <a:sym typeface="+mn-ea"/>
              </a:rPr>
              <a:t>留校察看直至</a:t>
            </a:r>
            <a:r>
              <a:rPr lang="zh-CN" altLang="en-US" sz="2400" b="1" spc="100">
                <a:solidFill>
                  <a:srgbClr val="F00000"/>
                </a:solidFill>
                <a:latin typeface="微软雅黑" panose="020B0503020204020204" pitchFamily="34" charset="-122"/>
                <a:ea typeface="微软雅黑" panose="020B0503020204020204" pitchFamily="34" charset="-122"/>
                <a:sym typeface="+mn-ea"/>
                <a:hlinkClick r:id="rId2" action="ppaction://hlinksldjump"/>
              </a:rPr>
              <a:t>开除</a:t>
            </a:r>
            <a:r>
              <a:rPr lang="zh-CN" altLang="en-US" sz="2400" b="1" spc="100">
                <a:solidFill>
                  <a:schemeClr val="tx1">
                    <a:lumMod val="75000"/>
                    <a:lumOff val="25000"/>
                  </a:schemeClr>
                </a:solidFill>
                <a:latin typeface="微软雅黑" panose="020B0503020204020204" pitchFamily="34" charset="-122"/>
                <a:ea typeface="微软雅黑" panose="020B0503020204020204" pitchFamily="34" charset="-122"/>
                <a:sym typeface="+mn-ea"/>
              </a:rPr>
              <a:t>处分</a:t>
            </a:r>
            <a:r>
              <a:rPr lang="zh-CN" altLang="en-US" sz="2400" spc="100">
                <a:solidFill>
                  <a:schemeClr val="tx1">
                    <a:lumMod val="75000"/>
                    <a:lumOff val="25000"/>
                  </a:schemeClr>
                </a:solidFill>
                <a:latin typeface="微软雅黑" panose="020B0503020204020204" pitchFamily="34" charset="-122"/>
                <a:ea typeface="微软雅黑" panose="020B0503020204020204" pitchFamily="34" charset="-122"/>
                <a:sym typeface="+mn-ea"/>
              </a:rPr>
              <a:t>。</a:t>
            </a:r>
            <a:endParaRPr lang="zh-CN" altLang="en-US" sz="2400" spc="1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68" name="矩形 167"/>
          <p:cNvSpPr/>
          <p:nvPr/>
        </p:nvSpPr>
        <p:spPr>
          <a:xfrm>
            <a:off x="378460" y="1094105"/>
            <a:ext cx="6190615" cy="5393055"/>
          </a:xfrm>
          <a:prstGeom prst="rect">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9" name="右箭头 168"/>
          <p:cNvSpPr/>
          <p:nvPr/>
        </p:nvSpPr>
        <p:spPr>
          <a:xfrm>
            <a:off x="6759575" y="3228340"/>
            <a:ext cx="565150" cy="565150"/>
          </a:xfrm>
          <a:prstGeom prst="rightArrow">
            <a:avLst/>
          </a:prstGeom>
          <a:solidFill>
            <a:srgbClr val="F4B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2" name="组合 51"/>
          <p:cNvGrpSpPr/>
          <p:nvPr/>
        </p:nvGrpSpPr>
        <p:grpSpPr>
          <a:xfrm>
            <a:off x="852170" y="1520825"/>
            <a:ext cx="5017135" cy="857250"/>
            <a:chOff x="1326" y="6059"/>
            <a:chExt cx="7901" cy="1350"/>
          </a:xfrm>
        </p:grpSpPr>
        <p:grpSp>
          <p:nvGrpSpPr>
            <p:cNvPr id="162" name="组合 161"/>
            <p:cNvGrpSpPr/>
            <p:nvPr/>
          </p:nvGrpSpPr>
          <p:grpSpPr>
            <a:xfrm rot="0">
              <a:off x="1326" y="6059"/>
              <a:ext cx="7901" cy="1350"/>
              <a:chOff x="1326" y="5587"/>
              <a:chExt cx="7901" cy="1350"/>
            </a:xfrm>
          </p:grpSpPr>
          <p:sp>
            <p:nvSpPr>
              <p:cNvPr id="146" name="Oval 102"/>
              <p:cNvSpPr/>
              <p:nvPr/>
            </p:nvSpPr>
            <p:spPr>
              <a:xfrm>
                <a:off x="1326" y="5587"/>
                <a:ext cx="1350" cy="1350"/>
              </a:xfrm>
              <a:prstGeom prst="ellipse">
                <a:avLst/>
              </a:prstGeom>
              <a:gradFill flip="none" rotWithShape="1">
                <a:gsLst>
                  <a:gs pos="7000">
                    <a:srgbClr val="FFB953"/>
                  </a:gs>
                  <a:gs pos="100000">
                    <a:srgbClr val="FF9D0D"/>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1" name="Subtitle 176"/>
              <p:cNvSpPr txBox="1"/>
              <p:nvPr/>
            </p:nvSpPr>
            <p:spPr>
              <a:xfrm>
                <a:off x="3079" y="6001"/>
                <a:ext cx="6148" cy="523"/>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由他人代替或代替他人参加考试</a:t>
                </a:r>
                <a:r>
                  <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pic>
          <p:nvPicPr>
            <p:cNvPr id="4" name="图片 3" descr="增加人因分身"/>
            <p:cNvPicPr>
              <a:picLocks noChangeAspect="1"/>
            </p:cNvPicPr>
            <p:nvPr/>
          </p:nvPicPr>
          <p:blipFill>
            <a:blip r:embed="rId3"/>
            <a:stretch>
              <a:fillRect/>
            </a:stretch>
          </p:blipFill>
          <p:spPr>
            <a:xfrm>
              <a:off x="1406" y="6121"/>
              <a:ext cx="1190" cy="1190"/>
            </a:xfrm>
            <a:prstGeom prst="rect">
              <a:avLst/>
            </a:prstGeom>
          </p:spPr>
        </p:pic>
      </p:grpSp>
      <p:grpSp>
        <p:nvGrpSpPr>
          <p:cNvPr id="55" name="组合 54"/>
          <p:cNvGrpSpPr/>
          <p:nvPr/>
        </p:nvGrpSpPr>
        <p:grpSpPr>
          <a:xfrm>
            <a:off x="916940" y="4912995"/>
            <a:ext cx="5007610" cy="857250"/>
            <a:chOff x="1342" y="8265"/>
            <a:chExt cx="7886" cy="1350"/>
          </a:xfrm>
        </p:grpSpPr>
        <p:grpSp>
          <p:nvGrpSpPr>
            <p:cNvPr id="163" name="组合 162"/>
            <p:cNvGrpSpPr/>
            <p:nvPr/>
          </p:nvGrpSpPr>
          <p:grpSpPr>
            <a:xfrm rot="0">
              <a:off x="1342" y="8265"/>
              <a:ext cx="7886" cy="1350"/>
              <a:chOff x="1342" y="7401"/>
              <a:chExt cx="7886" cy="1350"/>
            </a:xfrm>
          </p:grpSpPr>
          <p:sp>
            <p:nvSpPr>
              <p:cNvPr id="155" name="Oval 115"/>
              <p:cNvSpPr/>
              <p:nvPr/>
            </p:nvSpPr>
            <p:spPr>
              <a:xfrm flipH="1">
                <a:off x="1342" y="7401"/>
                <a:ext cx="1350" cy="1350"/>
              </a:xfrm>
              <a:prstGeom prst="ellipse">
                <a:avLst/>
              </a:prstGeom>
              <a:gradFill flip="none" rotWithShape="1">
                <a:gsLst>
                  <a:gs pos="7000">
                    <a:srgbClr val="00B0F0"/>
                  </a:gs>
                  <a:gs pos="100000">
                    <a:srgbClr val="0070C0"/>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r"/>
                <a:endParaRPr lang="en-ID"/>
              </a:p>
            </p:txBody>
          </p:sp>
          <p:sp>
            <p:nvSpPr>
              <p:cNvPr id="159" name="Subtitle 176"/>
              <p:cNvSpPr txBox="1"/>
              <p:nvPr/>
            </p:nvSpPr>
            <p:spPr>
              <a:xfrm>
                <a:off x="3079" y="7815"/>
                <a:ext cx="6149" cy="523"/>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第二次考试作弊</a:t>
                </a:r>
                <a:r>
                  <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pic>
          <p:nvPicPr>
            <p:cNvPr id="54" name="图片 53" descr="24gl-repeat2"/>
            <p:cNvPicPr>
              <a:picLocks noChangeAspect="1"/>
            </p:cNvPicPr>
            <p:nvPr/>
          </p:nvPicPr>
          <p:blipFill>
            <a:blip r:embed="rId4"/>
            <a:stretch>
              <a:fillRect/>
            </a:stretch>
          </p:blipFill>
          <p:spPr>
            <a:xfrm>
              <a:off x="1501" y="8424"/>
              <a:ext cx="1033" cy="1033"/>
            </a:xfrm>
            <a:prstGeom prst="rect">
              <a:avLst/>
            </a:prstGeom>
          </p:spPr>
        </p:pic>
      </p:grpSp>
      <p:grpSp>
        <p:nvGrpSpPr>
          <p:cNvPr id="57" name="组合 56"/>
          <p:cNvGrpSpPr/>
          <p:nvPr/>
        </p:nvGrpSpPr>
        <p:grpSpPr>
          <a:xfrm>
            <a:off x="916940" y="3708400"/>
            <a:ext cx="4993640" cy="857250"/>
            <a:chOff x="1363" y="3853"/>
            <a:chExt cx="7864" cy="1350"/>
          </a:xfrm>
        </p:grpSpPr>
        <p:grpSp>
          <p:nvGrpSpPr>
            <p:cNvPr id="175" name="组合 174"/>
            <p:cNvGrpSpPr/>
            <p:nvPr/>
          </p:nvGrpSpPr>
          <p:grpSpPr>
            <a:xfrm>
              <a:off x="1363" y="3853"/>
              <a:ext cx="7864" cy="1350"/>
              <a:chOff x="1363" y="3520"/>
              <a:chExt cx="7864" cy="1350"/>
            </a:xfrm>
          </p:grpSpPr>
          <p:sp>
            <p:nvSpPr>
              <p:cNvPr id="117" name="Oval 116"/>
              <p:cNvSpPr/>
              <p:nvPr/>
            </p:nvSpPr>
            <p:spPr>
              <a:xfrm flipH="1">
                <a:off x="1363" y="3520"/>
                <a:ext cx="1350" cy="1350"/>
              </a:xfrm>
              <a:prstGeom prst="ellipse">
                <a:avLst/>
              </a:prstGeom>
              <a:gradFill flip="none" rotWithShape="1">
                <a:gsLst>
                  <a:gs pos="7000">
                    <a:srgbClr val="F18770"/>
                  </a:gs>
                  <a:gs pos="100000">
                    <a:srgbClr val="ED6473"/>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ID"/>
              </a:p>
            </p:txBody>
          </p:sp>
          <p:sp>
            <p:nvSpPr>
              <p:cNvPr id="102" name="Subtitle 176"/>
              <p:cNvSpPr txBox="1"/>
              <p:nvPr/>
            </p:nvSpPr>
            <p:spPr>
              <a:xfrm>
                <a:off x="3095" y="3934"/>
                <a:ext cx="6132" cy="523"/>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使用相关设备接收信息</a:t>
                </a:r>
                <a:r>
                  <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pic>
          <p:nvPicPr>
            <p:cNvPr id="56" name="图片 55" descr="24gl-headset"/>
            <p:cNvPicPr>
              <a:picLocks noChangeAspect="1"/>
            </p:cNvPicPr>
            <p:nvPr/>
          </p:nvPicPr>
          <p:blipFill>
            <a:blip r:embed="rId5"/>
            <a:stretch>
              <a:fillRect/>
            </a:stretch>
          </p:blipFill>
          <p:spPr>
            <a:xfrm>
              <a:off x="1566" y="4056"/>
              <a:ext cx="945" cy="945"/>
            </a:xfrm>
            <a:prstGeom prst="rect">
              <a:avLst/>
            </a:prstGeom>
          </p:spPr>
        </p:pic>
      </p:grpSp>
      <p:grpSp>
        <p:nvGrpSpPr>
          <p:cNvPr id="59" name="组合 58"/>
          <p:cNvGrpSpPr/>
          <p:nvPr/>
        </p:nvGrpSpPr>
        <p:grpSpPr>
          <a:xfrm>
            <a:off x="852170" y="2612390"/>
            <a:ext cx="5006975" cy="857250"/>
            <a:chOff x="1342" y="1647"/>
            <a:chExt cx="7885" cy="1350"/>
          </a:xfrm>
        </p:grpSpPr>
        <p:grpSp>
          <p:nvGrpSpPr>
            <p:cNvPr id="160" name="组合 159"/>
            <p:cNvGrpSpPr/>
            <p:nvPr/>
          </p:nvGrpSpPr>
          <p:grpSpPr>
            <a:xfrm rot="0">
              <a:off x="1342" y="1647"/>
              <a:ext cx="7885" cy="1350"/>
              <a:chOff x="1342" y="1706"/>
              <a:chExt cx="7885" cy="1350"/>
            </a:xfrm>
          </p:grpSpPr>
          <p:sp>
            <p:nvSpPr>
              <p:cNvPr id="3" name="Oval 104"/>
              <p:cNvSpPr/>
              <p:nvPr/>
            </p:nvSpPr>
            <p:spPr>
              <a:xfrm>
                <a:off x="1342" y="1706"/>
                <a:ext cx="1350" cy="1350"/>
              </a:xfrm>
              <a:prstGeom prst="ellipse">
                <a:avLst/>
              </a:prstGeom>
              <a:gradFill flip="none" rotWithShape="1">
                <a:gsLst>
                  <a:gs pos="7000">
                    <a:srgbClr val="F5C340"/>
                  </a:gs>
                  <a:gs pos="90000">
                    <a:srgbClr val="F4AE26"/>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ID" sz="1400"/>
              </a:p>
            </p:txBody>
          </p:sp>
          <p:sp>
            <p:nvSpPr>
              <p:cNvPr id="5" name="Subtitle 176"/>
              <p:cNvSpPr txBox="1"/>
              <p:nvPr/>
            </p:nvSpPr>
            <p:spPr>
              <a:xfrm>
                <a:off x="3095" y="2120"/>
                <a:ext cx="6132" cy="523"/>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向考场外发送、传递试题信息。</a:t>
                </a:r>
                <a:endParaRPr lang="en-US" sz="1800" spc="100" dirty="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pic>
          <p:nvPicPr>
            <p:cNvPr id="58" name="图片 57" descr="信息"/>
            <p:cNvPicPr>
              <a:picLocks noChangeAspect="1"/>
            </p:cNvPicPr>
            <p:nvPr/>
          </p:nvPicPr>
          <p:blipFill>
            <a:blip r:embed="rId6"/>
            <a:stretch>
              <a:fillRect/>
            </a:stretch>
          </p:blipFill>
          <p:spPr>
            <a:xfrm>
              <a:off x="1513" y="1818"/>
              <a:ext cx="1009" cy="100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9"/>
                                        </p:tgtEl>
                                        <p:attrNameLst>
                                          <p:attrName>style.visibility</p:attrName>
                                        </p:attrNameLst>
                                      </p:cBhvr>
                                      <p:to>
                                        <p:strVal val="visible"/>
                                      </p:to>
                                    </p:set>
                                    <p:animEffect transition="in" filter="fade">
                                      <p:cBhvr>
                                        <p:cTn id="11" dur="500"/>
                                        <p:tgtEl>
                                          <p:spTgt spid="16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7"/>
                                        </p:tgtEl>
                                        <p:attrNameLst>
                                          <p:attrName>style.visibility</p:attrName>
                                        </p:attrNameLst>
                                      </p:cBhvr>
                                      <p:to>
                                        <p:strVal val="visible"/>
                                      </p:to>
                                    </p:set>
                                    <p:animEffect transition="in" filter="fade">
                                      <p:cBhvr>
                                        <p:cTn id="15"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1" bldLvl="0" animBg="1"/>
      <p:bldP spid="167" grpId="0"/>
      <p:bldP spid="169"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50" name="Freeform: Shape 149"/>
          <p:cNvSpPr/>
          <p:nvPr/>
        </p:nvSpPr>
        <p:spPr>
          <a:xfrm>
            <a:off x="0" y="3694176"/>
            <a:ext cx="12192000" cy="3163824"/>
          </a:xfrm>
          <a:custGeom>
            <a:avLst/>
            <a:gdLst>
              <a:gd name="connsiteX0" fmla="*/ 2003797 w 12192000"/>
              <a:gd name="connsiteY0" fmla="*/ 997 h 4474299"/>
              <a:gd name="connsiteX1" fmla="*/ 2400300 w 12192000"/>
              <a:gd name="connsiteY1" fmla="*/ 16599 h 4474299"/>
              <a:gd name="connsiteX2" fmla="*/ 5435601 w 12192000"/>
              <a:gd name="connsiteY2" fmla="*/ 1248499 h 4474299"/>
              <a:gd name="connsiteX3" fmla="*/ 7899401 w 12192000"/>
              <a:gd name="connsiteY3" fmla="*/ 1235799 h 4474299"/>
              <a:gd name="connsiteX4" fmla="*/ 10147300 w 12192000"/>
              <a:gd name="connsiteY4" fmla="*/ 2315299 h 4474299"/>
              <a:gd name="connsiteX5" fmla="*/ 12091619 w 12192000"/>
              <a:gd name="connsiteY5" fmla="*/ 1580532 h 4474299"/>
              <a:gd name="connsiteX6" fmla="*/ 12192000 w 12192000"/>
              <a:gd name="connsiteY6" fmla="*/ 1543563 h 4474299"/>
              <a:gd name="connsiteX7" fmla="*/ 12192000 w 12192000"/>
              <a:gd name="connsiteY7" fmla="*/ 4474299 h 4474299"/>
              <a:gd name="connsiteX8" fmla="*/ 0 w 12192000"/>
              <a:gd name="connsiteY8" fmla="*/ 4474299 h 4474299"/>
              <a:gd name="connsiteX9" fmla="*/ 0 w 12192000"/>
              <a:gd name="connsiteY9" fmla="*/ 383415 h 4474299"/>
              <a:gd name="connsiteX10" fmla="*/ 329481 w 12192000"/>
              <a:gd name="connsiteY10" fmla="*/ 292799 h 4474299"/>
              <a:gd name="connsiteX11" fmla="*/ 2003797 w 12192000"/>
              <a:gd name="connsiteY11" fmla="*/ 997 h 447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4474299">
                <a:moveTo>
                  <a:pt x="2003797" y="997"/>
                </a:moveTo>
                <a:cubicBezTo>
                  <a:pt x="2140182" y="-2252"/>
                  <a:pt x="2273036" y="2312"/>
                  <a:pt x="2400300" y="16599"/>
                </a:cubicBezTo>
                <a:cubicBezTo>
                  <a:pt x="3418417" y="130899"/>
                  <a:pt x="4519085" y="1045299"/>
                  <a:pt x="5435601" y="1248499"/>
                </a:cubicBezTo>
                <a:cubicBezTo>
                  <a:pt x="6352117" y="1451699"/>
                  <a:pt x="7114118" y="1057999"/>
                  <a:pt x="7899401" y="1235799"/>
                </a:cubicBezTo>
                <a:cubicBezTo>
                  <a:pt x="8684683" y="1413599"/>
                  <a:pt x="9398000" y="2270849"/>
                  <a:pt x="10147300" y="2315299"/>
                </a:cubicBezTo>
                <a:cubicBezTo>
                  <a:pt x="10756106" y="2351415"/>
                  <a:pt x="11574512" y="1790870"/>
                  <a:pt x="12091619" y="1580532"/>
                </a:cubicBezTo>
                <a:lnTo>
                  <a:pt x="12192000" y="1543563"/>
                </a:lnTo>
                <a:lnTo>
                  <a:pt x="12192000" y="4474299"/>
                </a:lnTo>
                <a:lnTo>
                  <a:pt x="0" y="4474299"/>
                </a:lnTo>
                <a:lnTo>
                  <a:pt x="0" y="383415"/>
                </a:lnTo>
                <a:lnTo>
                  <a:pt x="329481" y="292799"/>
                </a:lnTo>
                <a:cubicBezTo>
                  <a:pt x="856233" y="152008"/>
                  <a:pt x="1458260" y="13995"/>
                  <a:pt x="2003797" y="997"/>
                </a:cubicBezTo>
                <a:close/>
              </a:path>
            </a:pathLst>
          </a:custGeom>
          <a:solidFill>
            <a:srgbClr val="FAD887">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1" name="Freeform: Shape 150"/>
          <p:cNvSpPr/>
          <p:nvPr/>
        </p:nvSpPr>
        <p:spPr bwMode="auto">
          <a:xfrm>
            <a:off x="4846647" y="4057199"/>
            <a:ext cx="7368076" cy="2811718"/>
          </a:xfrm>
          <a:custGeom>
            <a:avLst/>
            <a:gdLst>
              <a:gd name="connsiteX0" fmla="*/ 7368076 w 7368076"/>
              <a:gd name="connsiteY0" fmla="*/ 0 h 2811718"/>
              <a:gd name="connsiteX1" fmla="*/ 7368076 w 7368076"/>
              <a:gd name="connsiteY1" fmla="*/ 968070 h 2811718"/>
              <a:gd name="connsiteX2" fmla="*/ 4441791 w 7368076"/>
              <a:gd name="connsiteY2" fmla="*/ 1486018 h 2811718"/>
              <a:gd name="connsiteX3" fmla="*/ 2519685 w 7368076"/>
              <a:gd name="connsiteY3" fmla="*/ 2811718 h 2811718"/>
              <a:gd name="connsiteX4" fmla="*/ 0 w 7368076"/>
              <a:gd name="connsiteY4" fmla="*/ 2811718 h 2811718"/>
              <a:gd name="connsiteX5" fmla="*/ 579096 w 7368076"/>
              <a:gd name="connsiteY5" fmla="*/ 2281438 h 2811718"/>
              <a:gd name="connsiteX6" fmla="*/ 579446 w 7368076"/>
              <a:gd name="connsiteY6" fmla="*/ 2281383 h 2811718"/>
              <a:gd name="connsiteX7" fmla="*/ 860602 w 7368076"/>
              <a:gd name="connsiteY7" fmla="*/ 2041858 h 2811718"/>
              <a:gd name="connsiteX8" fmla="*/ 3462312 w 7368076"/>
              <a:gd name="connsiteY8" fmla="*/ 901379 h 2811718"/>
              <a:gd name="connsiteX9" fmla="*/ 3744542 w 7368076"/>
              <a:gd name="connsiteY9" fmla="*/ 864143 h 2811718"/>
              <a:gd name="connsiteX10" fmla="*/ 3745644 w 7368076"/>
              <a:gd name="connsiteY10" fmla="*/ 863247 h 2811718"/>
              <a:gd name="connsiteX11" fmla="*/ 4435631 w 7368076"/>
              <a:gd name="connsiteY11" fmla="*/ 813918 h 2811718"/>
              <a:gd name="connsiteX12" fmla="*/ 7368076 w 7368076"/>
              <a:gd name="connsiteY12" fmla="*/ 0 h 281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68076" h="2811718">
                <a:moveTo>
                  <a:pt x="7368076" y="0"/>
                </a:moveTo>
                <a:cubicBezTo>
                  <a:pt x="7368076" y="0"/>
                  <a:pt x="7368076" y="0"/>
                  <a:pt x="7368076" y="968070"/>
                </a:cubicBezTo>
                <a:cubicBezTo>
                  <a:pt x="6370059" y="1023564"/>
                  <a:pt x="5273473" y="1140719"/>
                  <a:pt x="4441791" y="1486018"/>
                </a:cubicBezTo>
                <a:cubicBezTo>
                  <a:pt x="3702520" y="1794320"/>
                  <a:pt x="3037175" y="2275272"/>
                  <a:pt x="2519685" y="2811718"/>
                </a:cubicBezTo>
                <a:cubicBezTo>
                  <a:pt x="2519685" y="2811718"/>
                  <a:pt x="2519685" y="2811718"/>
                  <a:pt x="0" y="2811718"/>
                </a:cubicBezTo>
                <a:cubicBezTo>
                  <a:pt x="190978" y="2639069"/>
                  <a:pt x="375796" y="2460253"/>
                  <a:pt x="579096" y="2281438"/>
                </a:cubicBezTo>
                <a:lnTo>
                  <a:pt x="579446" y="2281383"/>
                </a:lnTo>
                <a:lnTo>
                  <a:pt x="860602" y="2041858"/>
                </a:lnTo>
                <a:cubicBezTo>
                  <a:pt x="1490952" y="1530928"/>
                  <a:pt x="2271209" y="1083561"/>
                  <a:pt x="3462312" y="901379"/>
                </a:cubicBezTo>
                <a:lnTo>
                  <a:pt x="3744542" y="864143"/>
                </a:lnTo>
                <a:lnTo>
                  <a:pt x="3745644" y="863247"/>
                </a:lnTo>
                <a:cubicBezTo>
                  <a:pt x="3961265" y="838582"/>
                  <a:pt x="4189207" y="820084"/>
                  <a:pt x="4435631" y="813918"/>
                </a:cubicBezTo>
                <a:cubicBezTo>
                  <a:pt x="5704715" y="776922"/>
                  <a:pt x="6690410" y="388461"/>
                  <a:pt x="7368076" y="0"/>
                </a:cubicBezTo>
                <a:close/>
              </a:path>
            </a:pathLst>
          </a:custGeom>
          <a:solidFill>
            <a:srgbClr val="FDE8BC"/>
          </a:solidFill>
          <a:ln>
            <a:noFill/>
          </a:ln>
        </p:spPr>
        <p:txBody>
          <a:bodyPr vert="horz" wrap="square" lIns="91440" tIns="45720" rIns="91440" bIns="45720" numCol="1" anchor="t" anchorCtr="0" compatLnSpc="1">
            <a:noAutofit/>
          </a:bodyPr>
          <a:lstStyle/>
          <a:p>
            <a:endParaRPr lang="en-ID"/>
          </a:p>
        </p:txBody>
      </p:sp>
      <p:sp>
        <p:nvSpPr>
          <p:cNvPr id="152" name="Freeform 57"/>
          <p:cNvSpPr/>
          <p:nvPr/>
        </p:nvSpPr>
        <p:spPr bwMode="auto">
          <a:xfrm>
            <a:off x="7281863" y="5010489"/>
            <a:ext cx="4932860" cy="1875219"/>
          </a:xfrm>
          <a:custGeom>
            <a:avLst/>
            <a:gdLst>
              <a:gd name="T0" fmla="*/ 787 w 787"/>
              <a:gd name="T1" fmla="*/ 284 h 299"/>
              <a:gd name="T2" fmla="*/ 787 w 787"/>
              <a:gd name="T3" fmla="*/ 0 h 299"/>
              <a:gd name="T4" fmla="*/ 312 w 787"/>
              <a:gd name="T5" fmla="*/ 84 h 299"/>
              <a:gd name="T6" fmla="*/ 0 w 787"/>
              <a:gd name="T7" fmla="*/ 299 h 299"/>
              <a:gd name="T8" fmla="*/ 771 w 787"/>
              <a:gd name="T9" fmla="*/ 299 h 299"/>
              <a:gd name="T10" fmla="*/ 787 w 787"/>
              <a:gd name="T11" fmla="*/ 284 h 299"/>
            </a:gdLst>
            <a:ahLst/>
            <a:cxnLst>
              <a:cxn ang="0">
                <a:pos x="T0" y="T1"/>
              </a:cxn>
              <a:cxn ang="0">
                <a:pos x="T2" y="T3"/>
              </a:cxn>
              <a:cxn ang="0">
                <a:pos x="T4" y="T5"/>
              </a:cxn>
              <a:cxn ang="0">
                <a:pos x="T6" y="T7"/>
              </a:cxn>
              <a:cxn ang="0">
                <a:pos x="T8" y="T9"/>
              </a:cxn>
              <a:cxn ang="0">
                <a:pos x="T10" y="T11"/>
              </a:cxn>
            </a:cxnLst>
            <a:rect l="0" t="0" r="r" b="b"/>
            <a:pathLst>
              <a:path w="787" h="299">
                <a:moveTo>
                  <a:pt x="787" y="284"/>
                </a:moveTo>
                <a:cubicBezTo>
                  <a:pt x="787" y="0"/>
                  <a:pt x="787" y="0"/>
                  <a:pt x="787" y="0"/>
                </a:cubicBezTo>
                <a:cubicBezTo>
                  <a:pt x="625" y="9"/>
                  <a:pt x="447" y="28"/>
                  <a:pt x="312" y="84"/>
                </a:cubicBezTo>
                <a:cubicBezTo>
                  <a:pt x="192" y="134"/>
                  <a:pt x="84" y="212"/>
                  <a:pt x="0" y="299"/>
                </a:cubicBezTo>
                <a:cubicBezTo>
                  <a:pt x="771" y="299"/>
                  <a:pt x="771" y="299"/>
                  <a:pt x="771" y="299"/>
                </a:cubicBezTo>
                <a:cubicBezTo>
                  <a:pt x="780" y="299"/>
                  <a:pt x="787" y="292"/>
                  <a:pt x="787" y="284"/>
                </a:cubicBezTo>
                <a:close/>
              </a:path>
            </a:pathLst>
          </a:custGeom>
          <a:solidFill>
            <a:srgbClr val="FAD887"/>
          </a:solidFill>
          <a:ln>
            <a:noFill/>
          </a:ln>
        </p:spPr>
        <p:txBody>
          <a:bodyPr vert="horz" wrap="square" lIns="91440" tIns="45720" rIns="91440" bIns="45720" numCol="1" anchor="t" anchorCtr="0" compatLnSpc="1"/>
          <a:lstStyle/>
          <a:p>
            <a:endParaRPr lang="en-ID"/>
          </a:p>
        </p:txBody>
      </p:sp>
      <p:sp>
        <p:nvSpPr>
          <p:cNvPr id="138" name="TextBox 137"/>
          <p:cNvSpPr txBox="1"/>
          <p:nvPr/>
        </p:nvSpPr>
        <p:spPr>
          <a:xfrm>
            <a:off x="3078163" y="1055688"/>
            <a:ext cx="6194425" cy="332105"/>
          </a:xfrm>
          <a:prstGeom prst="rect">
            <a:avLst/>
          </a:prstGeom>
          <a:noFill/>
          <a:effectLst>
            <a:reflection blurRad="6350" stA="50000" endA="300" endPos="55000" dir="5400000" sy="-100000" algn="bl" rotWithShape="0"/>
          </a:effectLst>
        </p:spPr>
        <p:txBody>
          <a:bodyPr wrap="square" lIns="0" tIns="0" rIns="0" bIns="0" rtlCol="0" anchor="ctr" anchorCtr="0">
            <a:spAutoFit/>
          </a:bodyPr>
          <a:p>
            <a:pPr algn="ctr">
              <a:lnSpc>
                <a:spcPct val="120000"/>
              </a:lnSpc>
            </a:pPr>
            <a:r>
              <a:rPr lang="en-US" b="1" spc="100">
                <a:solidFill>
                  <a:srgbClr val="AA6500"/>
                </a:solidFill>
                <a:uFillTx/>
                <a:latin typeface="微软雅黑" panose="020B0503020204020204" pitchFamily="34" charset="-122"/>
                <a:ea typeface="微软雅黑" panose="020B0503020204020204" pitchFamily="34" charset="-122"/>
              </a:rPr>
              <a:t>考试违规违纪行为查处的主要途径</a:t>
            </a:r>
            <a:endParaRPr lang="en-US" b="1" spc="100">
              <a:solidFill>
                <a:srgbClr val="AA6500"/>
              </a:solidFill>
              <a:uFillTx/>
              <a:latin typeface="微软雅黑" panose="020B0503020204020204" pitchFamily="34" charset="-122"/>
              <a:ea typeface="微软雅黑" panose="020B0503020204020204" pitchFamily="34" charset="-122"/>
            </a:endParaRPr>
          </a:p>
        </p:txBody>
      </p:sp>
      <p:grpSp>
        <p:nvGrpSpPr>
          <p:cNvPr id="2" name="组合 1"/>
          <p:cNvGrpSpPr/>
          <p:nvPr/>
        </p:nvGrpSpPr>
        <p:grpSpPr>
          <a:xfrm>
            <a:off x="-100330" y="113030"/>
            <a:ext cx="12340590" cy="633730"/>
            <a:chOff x="-158" y="178"/>
            <a:chExt cx="19434" cy="998"/>
          </a:xfrm>
        </p:grpSpPr>
        <p:sp>
          <p:nvSpPr>
            <p:cNvPr id="4" name="矩形 3"/>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10" name="矩形 9"/>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 name="组合 21"/>
          <p:cNvGrpSpPr/>
          <p:nvPr/>
        </p:nvGrpSpPr>
        <p:grpSpPr>
          <a:xfrm>
            <a:off x="838200" y="1969770"/>
            <a:ext cx="3308350" cy="3823970"/>
            <a:chOff x="1320" y="3102"/>
            <a:chExt cx="5210" cy="6022"/>
          </a:xfrm>
        </p:grpSpPr>
        <p:sp>
          <p:nvSpPr>
            <p:cNvPr id="5" name="Rectangle: Rounded Corners 4"/>
            <p:cNvSpPr/>
            <p:nvPr/>
          </p:nvSpPr>
          <p:spPr>
            <a:xfrm>
              <a:off x="1320" y="3102"/>
              <a:ext cx="5210" cy="6022"/>
            </a:xfrm>
            <a:prstGeom prst="roundRect">
              <a:avLst>
                <a:gd name="adj" fmla="val 2718"/>
              </a:avLst>
            </a:prstGeom>
            <a:gradFill flip="none" rotWithShape="1">
              <a:gsLst>
                <a:gs pos="46000">
                  <a:srgbClr val="FFBA55"/>
                </a:gs>
                <a:gs pos="7000">
                  <a:srgbClr val="FFAE3B"/>
                </a:gs>
                <a:gs pos="100000">
                  <a:srgbClr val="FEF7E0"/>
                </a:gs>
              </a:gsLst>
              <a:lin ang="16800000" scaled="0"/>
              <a:tileRect/>
            </a:gradFill>
            <a:ln>
              <a:noFill/>
            </a:ln>
            <a:effectLst>
              <a:outerShdw blurRad="3556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7" name="Subtitle 176"/>
            <p:cNvSpPr txBox="1"/>
            <p:nvPr/>
          </p:nvSpPr>
          <p:spPr>
            <a:xfrm>
              <a:off x="2193" y="7502"/>
              <a:ext cx="3453" cy="391"/>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D" sz="1800" b="1" spc="100" dirty="0">
                  <a:solidFill>
                    <a:schemeClr val="bg1"/>
                  </a:solidFill>
                  <a:uFillTx/>
                  <a:latin typeface="微软雅黑" panose="020B0503020204020204" pitchFamily="34" charset="-122"/>
                  <a:ea typeface="微软雅黑" panose="020B0503020204020204" pitchFamily="34" charset="-122"/>
                </a:rPr>
                <a:t>监考老师当场查处</a:t>
              </a:r>
              <a:endParaRPr lang="en-ID" sz="1800" b="1" spc="100" dirty="0">
                <a:solidFill>
                  <a:schemeClr val="bg1"/>
                </a:solidFill>
                <a:uFillTx/>
                <a:latin typeface="微软雅黑" panose="020B0503020204020204" pitchFamily="34" charset="-122"/>
                <a:ea typeface="微软雅黑" panose="020B0503020204020204" pitchFamily="34" charset="-122"/>
              </a:endParaRPr>
            </a:p>
          </p:txBody>
        </p:sp>
        <p:pic>
          <p:nvPicPr>
            <p:cNvPr id="12" name="图片 11" descr="E:\桌面文件\2229482bd1309ea8189879717f1b191c.jpg2229482bd1309ea8189879717f1b191c"/>
            <p:cNvPicPr>
              <a:picLocks noChangeAspect="1"/>
            </p:cNvPicPr>
            <p:nvPr/>
          </p:nvPicPr>
          <p:blipFill>
            <a:blip r:embed="rId2"/>
            <a:srcRect/>
            <a:stretch>
              <a:fillRect/>
            </a:stretch>
          </p:blipFill>
          <p:spPr>
            <a:xfrm>
              <a:off x="1649" y="3710"/>
              <a:ext cx="4552" cy="3265"/>
            </a:xfrm>
            <a:custGeom>
              <a:avLst/>
              <a:gdLst/>
              <a:ahLst/>
              <a:cxnLst>
                <a:cxn ang="3">
                  <a:pos x="hc" y="t"/>
                </a:cxn>
                <a:cxn ang="cd2">
                  <a:pos x="l" y="vc"/>
                </a:cxn>
                <a:cxn ang="cd4">
                  <a:pos x="hc" y="b"/>
                </a:cxn>
                <a:cxn ang="0">
                  <a:pos x="r" y="vc"/>
                </a:cxn>
              </a:cxnLst>
              <a:rect l="l" t="t" r="r" b="b"/>
              <a:pathLst>
                <a:path w="4074" h="3005">
                  <a:moveTo>
                    <a:pt x="0" y="0"/>
                  </a:moveTo>
                  <a:lnTo>
                    <a:pt x="4074" y="0"/>
                  </a:lnTo>
                  <a:lnTo>
                    <a:pt x="4074" y="3005"/>
                  </a:lnTo>
                  <a:lnTo>
                    <a:pt x="0" y="3005"/>
                  </a:lnTo>
                  <a:lnTo>
                    <a:pt x="0" y="0"/>
                  </a:lnTo>
                  <a:close/>
                </a:path>
              </a:pathLst>
            </a:custGeom>
            <a:effectLst>
              <a:softEdge rad="63500"/>
            </a:effectLst>
          </p:spPr>
        </p:pic>
      </p:grpSp>
      <p:grpSp>
        <p:nvGrpSpPr>
          <p:cNvPr id="26" name="组合 25"/>
          <p:cNvGrpSpPr/>
          <p:nvPr/>
        </p:nvGrpSpPr>
        <p:grpSpPr>
          <a:xfrm>
            <a:off x="8204200" y="1983105"/>
            <a:ext cx="3308350" cy="3823970"/>
            <a:chOff x="12920" y="3122"/>
            <a:chExt cx="5210" cy="6022"/>
          </a:xfrm>
        </p:grpSpPr>
        <p:sp>
          <p:nvSpPr>
            <p:cNvPr id="35" name="Rectangle: Rounded Corners 34"/>
            <p:cNvSpPr/>
            <p:nvPr/>
          </p:nvSpPr>
          <p:spPr>
            <a:xfrm>
              <a:off x="12920" y="3122"/>
              <a:ext cx="5210" cy="6022"/>
            </a:xfrm>
            <a:prstGeom prst="roundRect">
              <a:avLst>
                <a:gd name="adj" fmla="val 2718"/>
              </a:avLst>
            </a:prstGeom>
            <a:gradFill flip="none" rotWithShape="1">
              <a:gsLst>
                <a:gs pos="46000">
                  <a:srgbClr val="FFBA55"/>
                </a:gs>
                <a:gs pos="7000">
                  <a:srgbClr val="FFAE3B"/>
                </a:gs>
                <a:gs pos="100000">
                  <a:srgbClr val="FEF7E0"/>
                </a:gs>
              </a:gsLst>
              <a:lin ang="16800000" scaled="0"/>
              <a:tileRect/>
            </a:gradFill>
            <a:ln>
              <a:noFill/>
            </a:ln>
            <a:effectLst>
              <a:outerShdw blurRad="3556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Subtitle 176"/>
            <p:cNvSpPr txBox="1"/>
            <p:nvPr/>
          </p:nvSpPr>
          <p:spPr>
            <a:xfrm>
              <a:off x="13798" y="7522"/>
              <a:ext cx="3453" cy="391"/>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D" sz="1800" b="1" spc="100" dirty="0">
                  <a:solidFill>
                    <a:schemeClr val="bg1"/>
                  </a:solidFill>
                  <a:uFillTx/>
                  <a:latin typeface="微软雅黑" panose="020B0503020204020204" pitchFamily="34" charset="-122"/>
                  <a:ea typeface="微软雅黑" panose="020B0503020204020204" pitchFamily="34" charset="-122"/>
                </a:rPr>
                <a:t>考场监控视频抽查</a:t>
              </a:r>
              <a:endParaRPr lang="en-ID" sz="1800" b="1" spc="100" dirty="0">
                <a:solidFill>
                  <a:schemeClr val="bg1"/>
                </a:solidFill>
                <a:uFillTx/>
                <a:latin typeface="微软雅黑" panose="020B0503020204020204" pitchFamily="34" charset="-122"/>
                <a:ea typeface="微软雅黑" panose="020B0503020204020204" pitchFamily="34" charset="-122"/>
              </a:endParaRPr>
            </a:p>
          </p:txBody>
        </p:sp>
        <p:pic>
          <p:nvPicPr>
            <p:cNvPr id="17" name="图片 16" descr="dc8994739845d667f41e4df19264826c"/>
            <p:cNvPicPr>
              <a:picLocks noChangeAspect="1"/>
            </p:cNvPicPr>
            <p:nvPr/>
          </p:nvPicPr>
          <p:blipFill>
            <a:blip r:embed="rId3"/>
            <a:srcRect l="3931" r="5698"/>
            <a:stretch>
              <a:fillRect/>
            </a:stretch>
          </p:blipFill>
          <p:spPr>
            <a:xfrm>
              <a:off x="13249" y="3662"/>
              <a:ext cx="4552" cy="3359"/>
            </a:xfrm>
            <a:custGeom>
              <a:avLst/>
              <a:gdLst/>
              <a:ahLst/>
              <a:cxnLst>
                <a:cxn ang="3">
                  <a:pos x="hc" y="t"/>
                </a:cxn>
                <a:cxn ang="cd2">
                  <a:pos x="l" y="vc"/>
                </a:cxn>
                <a:cxn ang="cd4">
                  <a:pos x="hc" y="b"/>
                </a:cxn>
                <a:cxn ang="0">
                  <a:pos x="r" y="vc"/>
                </a:cxn>
              </a:cxnLst>
              <a:rect l="l" t="t" r="r" b="b"/>
              <a:pathLst>
                <a:path w="4552" h="3359">
                  <a:moveTo>
                    <a:pt x="0" y="0"/>
                  </a:moveTo>
                  <a:lnTo>
                    <a:pt x="4552" y="0"/>
                  </a:lnTo>
                  <a:lnTo>
                    <a:pt x="4552" y="3359"/>
                  </a:lnTo>
                  <a:lnTo>
                    <a:pt x="0" y="3359"/>
                  </a:lnTo>
                  <a:lnTo>
                    <a:pt x="0" y="0"/>
                  </a:lnTo>
                  <a:close/>
                </a:path>
              </a:pathLst>
            </a:custGeom>
            <a:effectLst>
              <a:softEdge rad="63500"/>
            </a:effectLst>
          </p:spPr>
        </p:pic>
      </p:grpSp>
      <p:grpSp>
        <p:nvGrpSpPr>
          <p:cNvPr id="13" name="组合 12"/>
          <p:cNvGrpSpPr/>
          <p:nvPr/>
        </p:nvGrpSpPr>
        <p:grpSpPr>
          <a:xfrm>
            <a:off x="4521200" y="1969770"/>
            <a:ext cx="3308350" cy="3823970"/>
            <a:chOff x="7120" y="3102"/>
            <a:chExt cx="5210" cy="6022"/>
          </a:xfrm>
        </p:grpSpPr>
        <p:grpSp>
          <p:nvGrpSpPr>
            <p:cNvPr id="23" name="组合 22"/>
            <p:cNvGrpSpPr/>
            <p:nvPr/>
          </p:nvGrpSpPr>
          <p:grpSpPr>
            <a:xfrm rot="0">
              <a:off x="7120" y="3102"/>
              <a:ext cx="5210" cy="6022"/>
              <a:chOff x="7120" y="3102"/>
              <a:chExt cx="5210" cy="6022"/>
            </a:xfrm>
          </p:grpSpPr>
          <p:sp>
            <p:nvSpPr>
              <p:cNvPr id="30" name="Rectangle: Rounded Corners 29"/>
              <p:cNvSpPr/>
              <p:nvPr/>
            </p:nvSpPr>
            <p:spPr>
              <a:xfrm>
                <a:off x="7120" y="3102"/>
                <a:ext cx="5210" cy="6022"/>
              </a:xfrm>
              <a:prstGeom prst="roundRect">
                <a:avLst>
                  <a:gd name="adj" fmla="val 2718"/>
                </a:avLst>
              </a:prstGeom>
              <a:gradFill flip="none" rotWithShape="1">
                <a:gsLst>
                  <a:gs pos="46000">
                    <a:srgbClr val="FFBA55"/>
                  </a:gs>
                  <a:gs pos="7000">
                    <a:srgbClr val="FFAE3B"/>
                  </a:gs>
                  <a:gs pos="100000">
                    <a:srgbClr val="FEF7E0"/>
                  </a:gs>
                </a:gsLst>
                <a:lin ang="16800000" scaled="0"/>
                <a:tileRect/>
              </a:gradFill>
              <a:ln>
                <a:noFill/>
              </a:ln>
              <a:effectLst>
                <a:outerShdw blurRad="3556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 name="Subtitle 176"/>
              <p:cNvSpPr txBox="1"/>
              <p:nvPr/>
            </p:nvSpPr>
            <p:spPr>
              <a:xfrm>
                <a:off x="7999" y="7522"/>
                <a:ext cx="3453" cy="391"/>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D" sz="1800" b="1" spc="100" dirty="0">
                    <a:solidFill>
                      <a:schemeClr val="bg1"/>
                    </a:solidFill>
                    <a:uFillTx/>
                    <a:latin typeface="微软雅黑" panose="020B0503020204020204" pitchFamily="34" charset="-122"/>
                    <a:ea typeface="微软雅黑" panose="020B0503020204020204" pitchFamily="34" charset="-122"/>
                  </a:rPr>
                  <a:t>举报查实</a:t>
                </a:r>
                <a:endParaRPr lang="en-ID" sz="1800" b="1" spc="100" dirty="0">
                  <a:solidFill>
                    <a:schemeClr val="bg1"/>
                  </a:solidFill>
                  <a:uFillTx/>
                  <a:latin typeface="微软雅黑" panose="020B0503020204020204" pitchFamily="34" charset="-122"/>
                  <a:ea typeface="微软雅黑" panose="020B0503020204020204" pitchFamily="34" charset="-122"/>
                </a:endParaRPr>
              </a:p>
            </p:txBody>
          </p:sp>
        </p:grpSp>
        <p:pic>
          <p:nvPicPr>
            <p:cNvPr id="11" name="图片 10" descr="ca88c9b3004be266a2734f83f50d8d7"/>
            <p:cNvPicPr>
              <a:picLocks noChangeAspect="1"/>
            </p:cNvPicPr>
            <p:nvPr/>
          </p:nvPicPr>
          <p:blipFill>
            <a:blip r:embed="rId4"/>
            <a:srcRect t="10157" r="65802" b="42050"/>
            <a:stretch>
              <a:fillRect/>
            </a:stretch>
          </p:blipFill>
          <p:spPr>
            <a:xfrm>
              <a:off x="7518" y="3711"/>
              <a:ext cx="4414" cy="3265"/>
            </a:xfrm>
            <a:custGeom>
              <a:avLst/>
              <a:gdLst/>
              <a:ahLst/>
              <a:cxnLst>
                <a:cxn ang="3">
                  <a:pos x="hc" y="t"/>
                </a:cxn>
                <a:cxn ang="cd2">
                  <a:pos x="l" y="vc"/>
                </a:cxn>
                <a:cxn ang="cd4">
                  <a:pos x="hc" y="b"/>
                </a:cxn>
                <a:cxn ang="0">
                  <a:pos x="r" y="vc"/>
                </a:cxn>
              </a:cxnLst>
              <a:rect l="l" t="t" r="r" b="b"/>
              <a:pathLst>
                <a:path w="4414" h="3265">
                  <a:moveTo>
                    <a:pt x="0" y="0"/>
                  </a:moveTo>
                  <a:lnTo>
                    <a:pt x="4414" y="0"/>
                  </a:lnTo>
                  <a:lnTo>
                    <a:pt x="4414" y="3265"/>
                  </a:lnTo>
                  <a:lnTo>
                    <a:pt x="0" y="3265"/>
                  </a:lnTo>
                  <a:lnTo>
                    <a:pt x="0" y="0"/>
                  </a:lnTo>
                  <a:close/>
                </a:path>
              </a:pathLst>
            </a:custGeom>
            <a:effectLst>
              <a:softEdge rad="63500"/>
            </a:effectLst>
          </p:spPr>
        </p:pic>
      </p:gr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000"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ppt_x"/>
                                          </p:val>
                                        </p:tav>
                                        <p:tav tm="100000">
                                          <p:val>
                                            <p:strVal val="#ppt_x"/>
                                          </p:val>
                                        </p:tav>
                                      </p:tavLst>
                                    </p:anim>
                                    <p:anim calcmode="lin" valueType="num">
                                      <p:cBhvr additive="base">
                                        <p:cTn id="8" dur="10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7" presetClass="entr" presetSubtype="4" fill="hold" nodeType="afterEffect">
                                  <p:stCondLst>
                                    <p:cond delay="0"/>
                                  </p:stCondLst>
                                  <p:childTnLst>
                                    <p:set>
                                      <p:cBhvr>
                                        <p:cTn id="11" dur="1000"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ppt_x"/>
                                          </p:val>
                                        </p:tav>
                                        <p:tav tm="100000">
                                          <p:val>
                                            <p:strVal val="#ppt_x"/>
                                          </p:val>
                                        </p:tav>
                                      </p:tavLst>
                                    </p:anim>
                                    <p:anim calcmode="lin" valueType="num">
                                      <p:cBhvr additive="base">
                                        <p:cTn id="13" dur="10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7" presetClass="entr" presetSubtype="4" fill="hold" nodeType="afterEffect">
                                  <p:stCondLst>
                                    <p:cond delay="0"/>
                                  </p:stCondLst>
                                  <p:childTnLst>
                                    <p:set>
                                      <p:cBhvr>
                                        <p:cTn id="16" dur="1000" fill="hold">
                                          <p:stCondLst>
                                            <p:cond delay="0"/>
                                          </p:stCondLst>
                                        </p:cTn>
                                        <p:tgtEl>
                                          <p:spTgt spid="26"/>
                                        </p:tgtEl>
                                        <p:attrNameLst>
                                          <p:attrName>style.visibility</p:attrName>
                                        </p:attrNameLst>
                                      </p:cBhvr>
                                      <p:to>
                                        <p:strVal val="visible"/>
                                      </p:to>
                                    </p:set>
                                    <p:anim calcmode="lin" valueType="num">
                                      <p:cBhvr additive="base">
                                        <p:cTn id="17" dur="1000" fill="hold"/>
                                        <p:tgtEl>
                                          <p:spTgt spid="26"/>
                                        </p:tgtEl>
                                        <p:attrNameLst>
                                          <p:attrName>ppt_x</p:attrName>
                                        </p:attrNameLst>
                                      </p:cBhvr>
                                      <p:tavLst>
                                        <p:tav tm="0">
                                          <p:val>
                                            <p:strVal val="#ppt_x"/>
                                          </p:val>
                                        </p:tav>
                                        <p:tav tm="100000">
                                          <p:val>
                                            <p:strVal val="#ppt_x"/>
                                          </p:val>
                                        </p:tav>
                                      </p:tavLst>
                                    </p:anim>
                                    <p:anim calcmode="lin" valueType="num">
                                      <p:cBhvr additive="base">
                                        <p:cTn id="18"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03" name="Freeform: Shape 102"/>
          <p:cNvSpPr/>
          <p:nvPr/>
        </p:nvSpPr>
        <p:spPr>
          <a:xfrm rot="1620000">
            <a:off x="8676005" y="2901315"/>
            <a:ext cx="3568700" cy="4088130"/>
          </a:xfrm>
          <a:custGeom>
            <a:avLst/>
            <a:gdLst>
              <a:gd name="connsiteX0" fmla="*/ 3844672 w 3844672"/>
              <a:gd name="connsiteY0" fmla="*/ 0 h 4640904"/>
              <a:gd name="connsiteX1" fmla="*/ 3844672 w 3844672"/>
              <a:gd name="connsiteY1" fmla="*/ 4640904 h 4640904"/>
              <a:gd name="connsiteX2" fmla="*/ 0 w 3844672"/>
              <a:gd name="connsiteY2" fmla="*/ 4640904 h 4640904"/>
              <a:gd name="connsiteX3" fmla="*/ 67201 w 3844672"/>
              <a:gd name="connsiteY3" fmla="*/ 4557595 h 4640904"/>
              <a:gd name="connsiteX4" fmla="*/ 155579 w 3844672"/>
              <a:gd name="connsiteY4" fmla="*/ 4450404 h 4640904"/>
              <a:gd name="connsiteX5" fmla="*/ 1679579 w 3844672"/>
              <a:gd name="connsiteY5" fmla="*/ 3135954 h 4640904"/>
              <a:gd name="connsiteX6" fmla="*/ 2212979 w 3844672"/>
              <a:gd name="connsiteY6" fmla="*/ 888054 h 4640904"/>
              <a:gd name="connsiteX7" fmla="*/ 3770826 w 3844672"/>
              <a:gd name="connsiteY7" fmla="*/ 24379 h 464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4672" h="4640904">
                <a:moveTo>
                  <a:pt x="3844672" y="0"/>
                </a:moveTo>
                <a:lnTo>
                  <a:pt x="3844672" y="4640904"/>
                </a:lnTo>
                <a:lnTo>
                  <a:pt x="0" y="4640904"/>
                </a:lnTo>
                <a:lnTo>
                  <a:pt x="67201" y="4557595"/>
                </a:lnTo>
                <a:cubicBezTo>
                  <a:pt x="97288" y="4520713"/>
                  <a:pt x="126806" y="4484932"/>
                  <a:pt x="155579" y="4450404"/>
                </a:cubicBezTo>
                <a:cubicBezTo>
                  <a:pt x="615954" y="3897954"/>
                  <a:pt x="1336679" y="3729679"/>
                  <a:pt x="1679579" y="3135954"/>
                </a:cubicBezTo>
                <a:cubicBezTo>
                  <a:pt x="2022479" y="2542229"/>
                  <a:pt x="1644654" y="1446854"/>
                  <a:pt x="2212979" y="888054"/>
                </a:cubicBezTo>
                <a:cubicBezTo>
                  <a:pt x="2532662" y="573729"/>
                  <a:pt x="3149703" y="242326"/>
                  <a:pt x="3770826" y="24379"/>
                </a:cubicBezTo>
                <a:close/>
              </a:path>
            </a:pathLst>
          </a:custGeom>
          <a:solidFill>
            <a:srgbClr val="FEF5D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p>
        </p:txBody>
      </p:sp>
      <p:grpSp>
        <p:nvGrpSpPr>
          <p:cNvPr id="6" name="组合 5"/>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564" name="Freeform: Shape 563"/>
          <p:cNvSpPr/>
          <p:nvPr/>
        </p:nvSpPr>
        <p:spPr>
          <a:xfrm flipV="1">
            <a:off x="0" y="3654425"/>
            <a:ext cx="12192000" cy="2791460"/>
          </a:xfrm>
          <a:custGeom>
            <a:avLst/>
            <a:gdLst>
              <a:gd name="connsiteX0" fmla="*/ 0 w 12192000"/>
              <a:gd name="connsiteY0" fmla="*/ 0 h 3555003"/>
              <a:gd name="connsiteX1" fmla="*/ 12192000 w 12192000"/>
              <a:gd name="connsiteY1" fmla="*/ 0 h 3555003"/>
              <a:gd name="connsiteX2" fmla="*/ 12192000 w 12192000"/>
              <a:gd name="connsiteY2" fmla="*/ 1668836 h 3555003"/>
              <a:gd name="connsiteX3" fmla="*/ 12005064 w 12192000"/>
              <a:gd name="connsiteY3" fmla="*/ 1706640 h 3555003"/>
              <a:gd name="connsiteX4" fmla="*/ 7079226 w 12192000"/>
              <a:gd name="connsiteY4" fmla="*/ 1651819 h 3555003"/>
              <a:gd name="connsiteX5" fmla="*/ 1710814 w 12192000"/>
              <a:gd name="connsiteY5" fmla="*/ 3539613 h 3555003"/>
              <a:gd name="connsiteX6" fmla="*/ 272270 w 12192000"/>
              <a:gd name="connsiteY6" fmla="*/ 3477447 h 3555003"/>
              <a:gd name="connsiteX7" fmla="*/ 0 w 12192000"/>
              <a:gd name="connsiteY7" fmla="*/ 3428104 h 35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555003">
                <a:moveTo>
                  <a:pt x="0" y="0"/>
                </a:moveTo>
                <a:lnTo>
                  <a:pt x="12192000" y="0"/>
                </a:lnTo>
                <a:lnTo>
                  <a:pt x="12192000" y="1668836"/>
                </a:lnTo>
                <a:lnTo>
                  <a:pt x="12005064" y="1706640"/>
                </a:lnTo>
                <a:cubicBezTo>
                  <a:pt x="10122233" y="2055096"/>
                  <a:pt x="8747638" y="1352243"/>
                  <a:pt x="7079226" y="1651819"/>
                </a:cubicBezTo>
                <a:cubicBezTo>
                  <a:pt x="5299588" y="1971367"/>
                  <a:pt x="3254477" y="3431458"/>
                  <a:pt x="1710814" y="3539613"/>
                </a:cubicBezTo>
                <a:cubicBezTo>
                  <a:pt x="1228419" y="3573412"/>
                  <a:pt x="739302" y="3551039"/>
                  <a:pt x="272270" y="3477447"/>
                </a:cubicBezTo>
                <a:lnTo>
                  <a:pt x="0" y="3428104"/>
                </a:lnTo>
                <a:close/>
              </a:path>
            </a:pathLst>
          </a:custGeom>
          <a:solidFill>
            <a:srgbClr val="F8E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p>
        </p:txBody>
      </p:sp>
      <p:sp>
        <p:nvSpPr>
          <p:cNvPr id="3" name="矩形 2"/>
          <p:cNvSpPr/>
          <p:nvPr/>
        </p:nvSpPr>
        <p:spPr>
          <a:xfrm>
            <a:off x="0" y="1155700"/>
            <a:ext cx="8536305" cy="3188970"/>
          </a:xfrm>
          <a:prstGeom prst="rect">
            <a:avLst/>
          </a:prstGeom>
          <a:solidFill>
            <a:srgbClr val="FAD887"/>
          </a:solidFill>
          <a:ln>
            <a:noFill/>
          </a:ln>
          <a:effectLst>
            <a:outerShdw blurRad="228600" dist="38100" dir="8580000" algn="t"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Subtitle 176"/>
          <p:cNvSpPr txBox="1"/>
          <p:nvPr/>
        </p:nvSpPr>
        <p:spPr>
          <a:xfrm>
            <a:off x="1634490" y="1663065"/>
            <a:ext cx="6256020" cy="2505710"/>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1.</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当门课程为</a:t>
            </a:r>
            <a:r>
              <a:rPr lang="en-US" alt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0</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分，且不得补考</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marL="0" indent="0">
              <a:lnSpc>
                <a:spcPct val="120000"/>
              </a:lnSpc>
              <a:buNone/>
            </a:pPr>
            <a:r>
              <a:rPr lang="en-US" alt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2.</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处分文件送达本人、告知家长，并放入</a:t>
            </a:r>
            <a:r>
              <a:rPr lang="zh-CN" altLang="en-US" sz="1800" b="1" spc="100">
                <a:solidFill>
                  <a:srgbClr val="FF0000"/>
                </a:solidFill>
                <a:uFillTx/>
                <a:latin typeface="微软雅黑" panose="020B0503020204020204" pitchFamily="34" charset="-122"/>
                <a:ea typeface="微软雅黑" panose="020B0503020204020204" pitchFamily="34" charset="-122"/>
                <a:sym typeface="+mn-ea"/>
              </a:rPr>
              <a:t>个人档案</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marL="0" indent="0">
              <a:lnSpc>
                <a:spcPct val="120000"/>
              </a:lnSpc>
              <a:buNone/>
            </a:pPr>
            <a:r>
              <a:rPr lang="en-US" alt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3.</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影响综合素质测评成绩；</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marL="0" indent="0">
              <a:lnSpc>
                <a:spcPct val="120000"/>
              </a:lnSpc>
              <a:buNone/>
            </a:pPr>
            <a:r>
              <a:rPr lang="en-US" alt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4.</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处分未解除者不得参评该学年评优评奖，影响当年组织发展；</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marL="0" indent="0">
              <a:lnSpc>
                <a:spcPct val="120000"/>
              </a:lnSpc>
              <a:buNone/>
            </a:pPr>
            <a:r>
              <a:rPr lang="en-US" alt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5.</a:t>
            </a:r>
            <a:r>
              <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影响保研、就业政审等。</a:t>
            </a:r>
            <a:endParaRPr lang="zh-CN" altLang="en-US"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sp>
        <p:nvSpPr>
          <p:cNvPr id="4" name="Subtitle 176"/>
          <p:cNvSpPr txBox="1"/>
          <p:nvPr/>
        </p:nvSpPr>
        <p:spPr>
          <a:xfrm>
            <a:off x="158750" y="2566035"/>
            <a:ext cx="1240790" cy="442595"/>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sz="2400" b="1" spc="100">
                <a:solidFill>
                  <a:srgbClr val="FF0000"/>
                </a:solidFill>
                <a:uFillTx/>
                <a:latin typeface="微软雅黑" panose="020B0503020204020204" pitchFamily="34" charset="-122"/>
                <a:ea typeface="微软雅黑" panose="020B0503020204020204" pitchFamily="34" charset="-122"/>
                <a:sym typeface="+mn-ea"/>
              </a:rPr>
              <a:t>个人</a:t>
            </a:r>
            <a:r>
              <a:rPr lang="zh-CN" sz="2000" b="1"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影响</a:t>
            </a:r>
            <a:r>
              <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sp>
        <p:nvSpPr>
          <p:cNvPr id="19" name="圆角矩形 18"/>
          <p:cNvSpPr/>
          <p:nvPr/>
        </p:nvSpPr>
        <p:spPr>
          <a:xfrm>
            <a:off x="1483360" y="1515745"/>
            <a:ext cx="6804660" cy="2799080"/>
          </a:xfrm>
          <a:prstGeom prst="roundRect">
            <a:avLst>
              <a:gd name="adj" fmla="val 8339"/>
            </a:avLst>
          </a:prstGeom>
          <a:noFill/>
          <a:ln w="28575" cmpd="sng">
            <a:solidFill>
              <a:srgbClr val="AA65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0" y="4720273"/>
            <a:ext cx="8536305" cy="1028700"/>
          </a:xfrm>
          <a:prstGeom prst="rect">
            <a:avLst/>
          </a:prstGeom>
          <a:solidFill>
            <a:srgbClr val="FAD887"/>
          </a:solidFill>
          <a:ln>
            <a:noFill/>
          </a:ln>
          <a:effectLst>
            <a:outerShdw blurRad="228600" dist="38100" dir="8580000" algn="t"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Subtitle 176"/>
          <p:cNvSpPr txBox="1"/>
          <p:nvPr/>
        </p:nvSpPr>
        <p:spPr>
          <a:xfrm>
            <a:off x="158750" y="5050155"/>
            <a:ext cx="1240790" cy="442595"/>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sz="2400" b="1" spc="100">
                <a:solidFill>
                  <a:srgbClr val="FF0000"/>
                </a:solidFill>
                <a:uFillTx/>
                <a:latin typeface="微软雅黑" panose="020B0503020204020204" pitchFamily="34" charset="-122"/>
                <a:ea typeface="微软雅黑" panose="020B0503020204020204" pitchFamily="34" charset="-122"/>
                <a:sym typeface="+mn-ea"/>
              </a:rPr>
              <a:t>集体</a:t>
            </a:r>
            <a:r>
              <a:rPr lang="zh-CN" sz="2000" b="1"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影响</a:t>
            </a:r>
            <a:r>
              <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sp>
        <p:nvSpPr>
          <p:cNvPr id="15" name="Subtitle 176"/>
          <p:cNvSpPr txBox="1"/>
          <p:nvPr/>
        </p:nvSpPr>
        <p:spPr>
          <a:xfrm>
            <a:off x="1634490" y="5068570"/>
            <a:ext cx="6256020" cy="664210"/>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所在班级不能参评该学年所有集体荣誉称号及学风特优班评比。</a:t>
            </a:r>
            <a:endParaRPr lang="zh-CN" sz="18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pic>
        <p:nvPicPr>
          <p:cNvPr id="2" name="图片 1" descr="16c531766168f0678821276e55d0447"/>
          <p:cNvPicPr>
            <a:picLocks noChangeAspect="1"/>
          </p:cNvPicPr>
          <p:nvPr/>
        </p:nvPicPr>
        <p:blipFill>
          <a:blip r:embed="rId2"/>
          <a:stretch>
            <a:fillRect/>
          </a:stretch>
        </p:blipFill>
        <p:spPr>
          <a:xfrm>
            <a:off x="8536305" y="1101090"/>
            <a:ext cx="3699510" cy="2656840"/>
          </a:xfrm>
          <a:prstGeom prst="rect">
            <a:avLst/>
          </a:prstGeom>
          <a:effectLst>
            <a:softEdge rad="63500"/>
          </a:effectLst>
        </p:spPr>
      </p:pic>
      <p:pic>
        <p:nvPicPr>
          <p:cNvPr id="9" name="图片 8" descr="千库网_抑郁症心理疾病_元素编号13159110"/>
          <p:cNvPicPr>
            <a:picLocks noChangeAspect="1"/>
          </p:cNvPicPr>
          <p:nvPr/>
        </p:nvPicPr>
        <p:blipFill>
          <a:blip r:embed="rId3"/>
          <a:stretch>
            <a:fillRect/>
          </a:stretch>
        </p:blipFill>
        <p:spPr>
          <a:xfrm flipH="1">
            <a:off x="9082405" y="4074160"/>
            <a:ext cx="2711450" cy="27355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8" name="Freeform: Shape 102"/>
          <p:cNvSpPr/>
          <p:nvPr/>
        </p:nvSpPr>
        <p:spPr>
          <a:xfrm>
            <a:off x="8805514" y="2770174"/>
            <a:ext cx="3386485" cy="4087826"/>
          </a:xfrm>
          <a:custGeom>
            <a:avLst/>
            <a:gdLst>
              <a:gd name="connsiteX0" fmla="*/ 3844672 w 3844672"/>
              <a:gd name="connsiteY0" fmla="*/ 0 h 4640904"/>
              <a:gd name="connsiteX1" fmla="*/ 3844672 w 3844672"/>
              <a:gd name="connsiteY1" fmla="*/ 4640904 h 4640904"/>
              <a:gd name="connsiteX2" fmla="*/ 0 w 3844672"/>
              <a:gd name="connsiteY2" fmla="*/ 4640904 h 4640904"/>
              <a:gd name="connsiteX3" fmla="*/ 67201 w 3844672"/>
              <a:gd name="connsiteY3" fmla="*/ 4557595 h 4640904"/>
              <a:gd name="connsiteX4" fmla="*/ 155579 w 3844672"/>
              <a:gd name="connsiteY4" fmla="*/ 4450404 h 4640904"/>
              <a:gd name="connsiteX5" fmla="*/ 1679579 w 3844672"/>
              <a:gd name="connsiteY5" fmla="*/ 3135954 h 4640904"/>
              <a:gd name="connsiteX6" fmla="*/ 2212979 w 3844672"/>
              <a:gd name="connsiteY6" fmla="*/ 888054 h 4640904"/>
              <a:gd name="connsiteX7" fmla="*/ 3770826 w 3844672"/>
              <a:gd name="connsiteY7" fmla="*/ 24379 h 464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4672" h="4640904">
                <a:moveTo>
                  <a:pt x="3844672" y="0"/>
                </a:moveTo>
                <a:lnTo>
                  <a:pt x="3844672" y="4640904"/>
                </a:lnTo>
                <a:lnTo>
                  <a:pt x="0" y="4640904"/>
                </a:lnTo>
                <a:lnTo>
                  <a:pt x="67201" y="4557595"/>
                </a:lnTo>
                <a:cubicBezTo>
                  <a:pt x="97288" y="4520713"/>
                  <a:pt x="126806" y="4484932"/>
                  <a:pt x="155579" y="4450404"/>
                </a:cubicBezTo>
                <a:cubicBezTo>
                  <a:pt x="615954" y="3897954"/>
                  <a:pt x="1336679" y="3729679"/>
                  <a:pt x="1679579" y="3135954"/>
                </a:cubicBezTo>
                <a:cubicBezTo>
                  <a:pt x="2022479" y="2542229"/>
                  <a:pt x="1644654" y="1446854"/>
                  <a:pt x="2212979" y="888054"/>
                </a:cubicBezTo>
                <a:cubicBezTo>
                  <a:pt x="2532662" y="573729"/>
                  <a:pt x="3149703" y="242326"/>
                  <a:pt x="3770826" y="24379"/>
                </a:cubicBezTo>
                <a:close/>
              </a:path>
            </a:pathLst>
          </a:custGeom>
          <a:solidFill>
            <a:srgbClr val="FAD887">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sp>
        <p:nvSpPr>
          <p:cNvPr id="172" name="Rectangle: Rounded Corners 58"/>
          <p:cNvSpPr/>
          <p:nvPr/>
        </p:nvSpPr>
        <p:spPr>
          <a:xfrm>
            <a:off x="247650" y="890270"/>
            <a:ext cx="11976735" cy="3613785"/>
          </a:xfrm>
          <a:prstGeom prst="roundRect">
            <a:avLst>
              <a:gd name="adj" fmla="val 2718"/>
            </a:avLst>
          </a:prstGeom>
          <a:solidFill>
            <a:srgbClr val="FADE93">
              <a:alpha val="2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pic>
        <p:nvPicPr>
          <p:cNvPr id="39" name="Graphic 128"/>
          <p:cNvPicPr>
            <a:picLocks noChangeAspect="1"/>
          </p:cNvPicPr>
          <p:nvPr/>
        </p:nvPicPr>
        <p:blipFill>
          <a:blip r:embed="rId1"/>
          <a:stretch>
            <a:fillRect/>
          </a:stretch>
        </p:blipFill>
        <p:spPr>
          <a:xfrm>
            <a:off x="8957945" y="5297805"/>
            <a:ext cx="3799840" cy="1570990"/>
          </a:xfrm>
          <a:prstGeom prst="rect">
            <a:avLst/>
          </a:prstGeom>
        </p:spPr>
      </p:pic>
      <p:sp>
        <p:nvSpPr>
          <p:cNvPr id="40" name="Freeform: Shape 181"/>
          <p:cNvSpPr/>
          <p:nvPr/>
        </p:nvSpPr>
        <p:spPr>
          <a:xfrm rot="21301151">
            <a:off x="11238230" y="5837555"/>
            <a:ext cx="1905635" cy="1122045"/>
          </a:xfrm>
          <a:custGeom>
            <a:avLst/>
            <a:gdLst>
              <a:gd name="connsiteX0" fmla="*/ 60686 w 2200275"/>
              <a:gd name="connsiteY0" fmla="*/ 1297753 h 1295400"/>
              <a:gd name="connsiteX1" fmla="*/ 12 w 2200275"/>
              <a:gd name="connsiteY1" fmla="*/ 1078392 h 1295400"/>
              <a:gd name="connsiteX2" fmla="*/ 104882 w 2200275"/>
              <a:gd name="connsiteY2" fmla="*/ 889226 h 1295400"/>
              <a:gd name="connsiteX3" fmla="*/ 269188 w 2200275"/>
              <a:gd name="connsiteY3" fmla="*/ 838838 h 1295400"/>
              <a:gd name="connsiteX4" fmla="*/ 323862 w 2200275"/>
              <a:gd name="connsiteY4" fmla="*/ 703298 h 1295400"/>
              <a:gd name="connsiteX5" fmla="*/ 332434 w 2200275"/>
              <a:gd name="connsiteY5" fmla="*/ 552898 h 1295400"/>
              <a:gd name="connsiteX6" fmla="*/ 436543 w 2200275"/>
              <a:gd name="connsiteY6" fmla="*/ 459458 h 1295400"/>
              <a:gd name="connsiteX7" fmla="*/ 531793 w 2200275"/>
              <a:gd name="connsiteY7" fmla="*/ 480317 h 1295400"/>
              <a:gd name="connsiteX8" fmla="*/ 616565 w 2200275"/>
              <a:gd name="connsiteY8" fmla="*/ 400022 h 1295400"/>
              <a:gd name="connsiteX9" fmla="*/ 618184 w 2200275"/>
              <a:gd name="connsiteY9" fmla="*/ 275435 h 1295400"/>
              <a:gd name="connsiteX10" fmla="*/ 667333 w 2200275"/>
              <a:gd name="connsiteY10" fmla="*/ 58646 h 1295400"/>
              <a:gd name="connsiteX11" fmla="*/ 867073 w 2200275"/>
              <a:gd name="connsiteY11" fmla="*/ 29975 h 1295400"/>
              <a:gd name="connsiteX12" fmla="*/ 946321 w 2200275"/>
              <a:gd name="connsiteY12" fmla="*/ 158563 h 1295400"/>
              <a:gd name="connsiteX13" fmla="*/ 1221879 w 2200275"/>
              <a:gd name="connsiteY13" fmla="*/ 246193 h 1295400"/>
              <a:gd name="connsiteX14" fmla="*/ 1315129 w 2200275"/>
              <a:gd name="connsiteY14" fmla="*/ 514607 h 1295400"/>
              <a:gd name="connsiteX15" fmla="*/ 1466195 w 2200275"/>
              <a:gd name="connsiteY15" fmla="*/ 611572 h 1295400"/>
              <a:gd name="connsiteX16" fmla="*/ 1649361 w 2200275"/>
              <a:gd name="connsiteY16" fmla="*/ 633670 h 1295400"/>
              <a:gd name="connsiteX17" fmla="*/ 2206669 w 2200275"/>
              <a:gd name="connsiteY17" fmla="*/ 1117159 h 1295400"/>
              <a:gd name="connsiteX18" fmla="*/ 60686 w 2200275"/>
              <a:gd name="connsiteY18" fmla="*/ 1297753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00275" h="1295400">
                <a:moveTo>
                  <a:pt x="60686" y="1297753"/>
                </a:moveTo>
                <a:cubicBezTo>
                  <a:pt x="30968" y="1227363"/>
                  <a:pt x="774" y="1154783"/>
                  <a:pt x="12" y="1078392"/>
                </a:cubicBezTo>
                <a:cubicBezTo>
                  <a:pt x="-750" y="1002002"/>
                  <a:pt x="34969" y="919991"/>
                  <a:pt x="104882" y="889226"/>
                </a:cubicBezTo>
                <a:cubicBezTo>
                  <a:pt x="157746" y="865985"/>
                  <a:pt x="223278" y="873890"/>
                  <a:pt x="269188" y="838838"/>
                </a:cubicBezTo>
                <a:cubicBezTo>
                  <a:pt x="309193" y="808263"/>
                  <a:pt x="322052" y="753685"/>
                  <a:pt x="323862" y="703298"/>
                </a:cubicBezTo>
                <a:cubicBezTo>
                  <a:pt x="325672" y="653006"/>
                  <a:pt x="319290" y="601475"/>
                  <a:pt x="332434" y="552898"/>
                </a:cubicBezTo>
                <a:cubicBezTo>
                  <a:pt x="345579" y="504320"/>
                  <a:pt x="386251" y="457648"/>
                  <a:pt x="436543" y="459458"/>
                </a:cubicBezTo>
                <a:cubicBezTo>
                  <a:pt x="469213" y="460601"/>
                  <a:pt x="499122" y="481556"/>
                  <a:pt x="531793" y="480317"/>
                </a:cubicBezTo>
                <a:cubicBezTo>
                  <a:pt x="573512" y="478793"/>
                  <a:pt x="606088" y="440408"/>
                  <a:pt x="616565" y="400022"/>
                </a:cubicBezTo>
                <a:cubicBezTo>
                  <a:pt x="627138" y="359636"/>
                  <a:pt x="621137" y="317059"/>
                  <a:pt x="618184" y="275435"/>
                </a:cubicBezTo>
                <a:cubicBezTo>
                  <a:pt x="612850" y="199806"/>
                  <a:pt x="620089" y="117986"/>
                  <a:pt x="667333" y="58646"/>
                </a:cubicBezTo>
                <a:cubicBezTo>
                  <a:pt x="714577" y="-695"/>
                  <a:pt x="812971" y="-23174"/>
                  <a:pt x="867073" y="29975"/>
                </a:cubicBezTo>
                <a:cubicBezTo>
                  <a:pt x="903172" y="65408"/>
                  <a:pt x="910602" y="122558"/>
                  <a:pt x="946321" y="158563"/>
                </a:cubicBezTo>
                <a:cubicBezTo>
                  <a:pt x="1015567" y="228381"/>
                  <a:pt x="1147108" y="182375"/>
                  <a:pt x="1221879" y="246193"/>
                </a:cubicBezTo>
                <a:cubicBezTo>
                  <a:pt x="1295221" y="308867"/>
                  <a:pt x="1266266" y="431549"/>
                  <a:pt x="1315129" y="514607"/>
                </a:cubicBezTo>
                <a:cubicBezTo>
                  <a:pt x="1346371" y="567662"/>
                  <a:pt x="1406188" y="597856"/>
                  <a:pt x="1466195" y="611572"/>
                </a:cubicBezTo>
                <a:cubicBezTo>
                  <a:pt x="1526203" y="625288"/>
                  <a:pt x="1588401" y="625288"/>
                  <a:pt x="1649361" y="633670"/>
                </a:cubicBezTo>
                <a:cubicBezTo>
                  <a:pt x="1907203" y="668912"/>
                  <a:pt x="2135422" y="866937"/>
                  <a:pt x="2206669" y="1117159"/>
                </a:cubicBezTo>
                <a:lnTo>
                  <a:pt x="60686" y="1297753"/>
                </a:lnTo>
                <a:close/>
              </a:path>
            </a:pathLst>
          </a:custGeom>
          <a:solidFill>
            <a:srgbClr val="FBE7AE"/>
          </a:solidFill>
          <a:ln w="9525" cap="flat">
            <a:noFill/>
            <a:prstDash val="solid"/>
            <a:miter/>
          </a:ln>
        </p:spPr>
        <p:txBody>
          <a:bodyPr rtlCol="0" anchor="ctr"/>
          <a:p>
            <a:endParaRPr lang="en-ID"/>
          </a:p>
        </p:txBody>
      </p:sp>
      <p:grpSp>
        <p:nvGrpSpPr>
          <p:cNvPr id="49" name="Group 188"/>
          <p:cNvGrpSpPr/>
          <p:nvPr/>
        </p:nvGrpSpPr>
        <p:grpSpPr>
          <a:xfrm rot="0" flipH="1">
            <a:off x="10659110" y="5746115"/>
            <a:ext cx="345440" cy="1132205"/>
            <a:chOff x="3193342" y="5904102"/>
            <a:chExt cx="393302" cy="1288440"/>
          </a:xfrm>
        </p:grpSpPr>
        <p:sp>
          <p:nvSpPr>
            <p:cNvPr id="50" name="Freeform: Shape 145"/>
            <p:cNvSpPr/>
            <p:nvPr/>
          </p:nvSpPr>
          <p:spPr>
            <a:xfrm>
              <a:off x="3232020" y="6095239"/>
              <a:ext cx="174799" cy="1092496"/>
            </a:xfrm>
            <a:custGeom>
              <a:avLst/>
              <a:gdLst>
                <a:gd name="connsiteX0" fmla="*/ 50673 w 76200"/>
                <a:gd name="connsiteY0" fmla="*/ 391096 h 476250"/>
                <a:gd name="connsiteX1" fmla="*/ 18002 w 76200"/>
                <a:gd name="connsiteY1" fmla="*/ 481679 h 476250"/>
                <a:gd name="connsiteX2" fmla="*/ 0 w 76200"/>
                <a:gd name="connsiteY2" fmla="*/ 481679 h 476250"/>
                <a:gd name="connsiteX3" fmla="*/ 38290 w 76200"/>
                <a:gd name="connsiteY3" fmla="*/ 387477 h 476250"/>
                <a:gd name="connsiteX4" fmla="*/ 66484 w 76200"/>
                <a:gd name="connsiteY4" fmla="*/ 260223 h 476250"/>
                <a:gd name="connsiteX5" fmla="*/ 71152 w 76200"/>
                <a:gd name="connsiteY5" fmla="*/ 129731 h 476250"/>
                <a:gd name="connsiteX6" fmla="*/ 64675 w 76200"/>
                <a:gd name="connsiteY6" fmla="*/ 64484 h 476250"/>
                <a:gd name="connsiteX7" fmla="*/ 58960 w 76200"/>
                <a:gd name="connsiteY7" fmla="*/ 32194 h 476250"/>
                <a:gd name="connsiteX8" fmla="*/ 52483 w 76200"/>
                <a:gd name="connsiteY8" fmla="*/ 0 h 476250"/>
                <a:gd name="connsiteX9" fmla="*/ 60007 w 76200"/>
                <a:gd name="connsiteY9" fmla="*/ 32004 h 476250"/>
                <a:gd name="connsiteX10" fmla="*/ 66770 w 76200"/>
                <a:gd name="connsiteY10" fmla="*/ 64198 h 476250"/>
                <a:gd name="connsiteX11" fmla="*/ 75438 w 76200"/>
                <a:gd name="connsiteY11" fmla="*/ 129445 h 476250"/>
                <a:gd name="connsiteX12" fmla="*/ 75057 w 76200"/>
                <a:gd name="connsiteY12" fmla="*/ 261175 h 476250"/>
                <a:gd name="connsiteX13" fmla="*/ 50673 w 76200"/>
                <a:gd name="connsiteY13" fmla="*/ 391096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200" h="476250">
                  <a:moveTo>
                    <a:pt x="50673" y="391096"/>
                  </a:moveTo>
                  <a:cubicBezTo>
                    <a:pt x="41815" y="421957"/>
                    <a:pt x="31337" y="452247"/>
                    <a:pt x="18002" y="481679"/>
                  </a:cubicBezTo>
                  <a:lnTo>
                    <a:pt x="0" y="481679"/>
                  </a:lnTo>
                  <a:cubicBezTo>
                    <a:pt x="15335" y="451675"/>
                    <a:pt x="28003" y="419767"/>
                    <a:pt x="38290" y="387477"/>
                  </a:cubicBezTo>
                  <a:cubicBezTo>
                    <a:pt x="51435" y="346043"/>
                    <a:pt x="61341" y="303467"/>
                    <a:pt x="66484" y="260223"/>
                  </a:cubicBezTo>
                  <a:cubicBezTo>
                    <a:pt x="71723" y="217075"/>
                    <a:pt x="74200" y="173260"/>
                    <a:pt x="71152" y="129731"/>
                  </a:cubicBezTo>
                  <a:cubicBezTo>
                    <a:pt x="70675" y="107823"/>
                    <a:pt x="67342" y="86201"/>
                    <a:pt x="64675" y="64484"/>
                  </a:cubicBezTo>
                  <a:cubicBezTo>
                    <a:pt x="63627" y="53530"/>
                    <a:pt x="61055" y="42958"/>
                    <a:pt x="58960" y="32194"/>
                  </a:cubicBezTo>
                  <a:lnTo>
                    <a:pt x="52483" y="0"/>
                  </a:lnTo>
                  <a:lnTo>
                    <a:pt x="60007" y="32004"/>
                  </a:lnTo>
                  <a:cubicBezTo>
                    <a:pt x="62389" y="42672"/>
                    <a:pt x="65437" y="53340"/>
                    <a:pt x="66770" y="64198"/>
                  </a:cubicBezTo>
                  <a:cubicBezTo>
                    <a:pt x="70199" y="85820"/>
                    <a:pt x="74200" y="107537"/>
                    <a:pt x="75438" y="129445"/>
                  </a:cubicBezTo>
                  <a:cubicBezTo>
                    <a:pt x="79915" y="173165"/>
                    <a:pt x="78962" y="217361"/>
                    <a:pt x="75057" y="261175"/>
                  </a:cubicBezTo>
                  <a:cubicBezTo>
                    <a:pt x="71152" y="304990"/>
                    <a:pt x="62579" y="348520"/>
                    <a:pt x="50673" y="391096"/>
                  </a:cubicBezTo>
                  <a:close/>
                </a:path>
              </a:pathLst>
            </a:custGeom>
            <a:solidFill>
              <a:srgbClr val="B2850E"/>
            </a:solidFill>
            <a:ln w="9525" cap="flat">
              <a:noFill/>
              <a:prstDash val="solid"/>
              <a:miter/>
            </a:ln>
          </p:spPr>
          <p:txBody>
            <a:bodyPr rtlCol="0" anchor="ctr"/>
            <a:p>
              <a:endParaRPr lang="en-ID"/>
            </a:p>
          </p:txBody>
        </p:sp>
        <p:sp>
          <p:nvSpPr>
            <p:cNvPr id="51" name="Freeform: Shape 146"/>
            <p:cNvSpPr/>
            <p:nvPr/>
          </p:nvSpPr>
          <p:spPr>
            <a:xfrm>
              <a:off x="3321606" y="6493345"/>
              <a:ext cx="65550" cy="699197"/>
            </a:xfrm>
            <a:custGeom>
              <a:avLst/>
              <a:gdLst>
                <a:gd name="connsiteX0" fmla="*/ 17717 w 28575"/>
                <a:gd name="connsiteY0" fmla="*/ 308134 h 304800"/>
                <a:gd name="connsiteX1" fmla="*/ 1333 w 28575"/>
                <a:gd name="connsiteY1" fmla="*/ 308134 h 304800"/>
                <a:gd name="connsiteX2" fmla="*/ 16383 w 28575"/>
                <a:gd name="connsiteY2" fmla="*/ 252698 h 304800"/>
                <a:gd name="connsiteX3" fmla="*/ 27908 w 28575"/>
                <a:gd name="connsiteY3" fmla="*/ 168021 h 304800"/>
                <a:gd name="connsiteX4" fmla="*/ 23908 w 28575"/>
                <a:gd name="connsiteY4" fmla="*/ 82582 h 304800"/>
                <a:gd name="connsiteX5" fmla="*/ 0 w 28575"/>
                <a:gd name="connsiteY5" fmla="*/ 0 h 304800"/>
                <a:gd name="connsiteX6" fmla="*/ 28099 w 28575"/>
                <a:gd name="connsiteY6" fmla="*/ 81820 h 304800"/>
                <a:gd name="connsiteX7" fmla="*/ 36481 w 28575"/>
                <a:gd name="connsiteY7" fmla="*/ 168211 h 304800"/>
                <a:gd name="connsiteX8" fmla="*/ 29051 w 28575"/>
                <a:gd name="connsiteY8" fmla="*/ 254984 h 304800"/>
                <a:gd name="connsiteX9" fmla="*/ 17717 w 28575"/>
                <a:gd name="connsiteY9" fmla="*/ 308134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 h="304800">
                  <a:moveTo>
                    <a:pt x="17717" y="308134"/>
                  </a:moveTo>
                  <a:lnTo>
                    <a:pt x="1333" y="308134"/>
                  </a:lnTo>
                  <a:cubicBezTo>
                    <a:pt x="7239" y="290036"/>
                    <a:pt x="12287" y="271367"/>
                    <a:pt x="16383" y="252698"/>
                  </a:cubicBezTo>
                  <a:cubicBezTo>
                    <a:pt x="22384" y="224885"/>
                    <a:pt x="26289" y="196501"/>
                    <a:pt x="27908" y="168021"/>
                  </a:cubicBezTo>
                  <a:cubicBezTo>
                    <a:pt x="29813" y="139541"/>
                    <a:pt x="27908" y="110871"/>
                    <a:pt x="23908" y="82582"/>
                  </a:cubicBezTo>
                  <a:cubicBezTo>
                    <a:pt x="19812" y="54197"/>
                    <a:pt x="11049" y="26670"/>
                    <a:pt x="0" y="0"/>
                  </a:cubicBezTo>
                  <a:cubicBezTo>
                    <a:pt x="12287" y="26098"/>
                    <a:pt x="22574" y="53340"/>
                    <a:pt x="28099" y="81820"/>
                  </a:cubicBezTo>
                  <a:cubicBezTo>
                    <a:pt x="33623" y="110204"/>
                    <a:pt x="36957" y="139160"/>
                    <a:pt x="36481" y="168211"/>
                  </a:cubicBezTo>
                  <a:cubicBezTo>
                    <a:pt x="36290" y="197263"/>
                    <a:pt x="33814" y="226219"/>
                    <a:pt x="29051" y="254984"/>
                  </a:cubicBezTo>
                  <a:cubicBezTo>
                    <a:pt x="26099" y="272891"/>
                    <a:pt x="22384" y="290608"/>
                    <a:pt x="17717" y="308134"/>
                  </a:cubicBezTo>
                  <a:close/>
                </a:path>
              </a:pathLst>
            </a:custGeom>
            <a:solidFill>
              <a:srgbClr val="DEAB12"/>
            </a:solidFill>
            <a:ln w="9525" cap="flat">
              <a:noFill/>
              <a:prstDash val="solid"/>
              <a:miter/>
            </a:ln>
          </p:spPr>
          <p:txBody>
            <a:bodyPr rtlCol="0" anchor="ctr"/>
            <a:p>
              <a:endParaRPr lang="en-ID"/>
            </a:p>
          </p:txBody>
        </p:sp>
        <p:sp>
          <p:nvSpPr>
            <p:cNvPr id="52" name="Freeform: Shape 147"/>
            <p:cNvSpPr/>
            <p:nvPr/>
          </p:nvSpPr>
          <p:spPr>
            <a:xfrm>
              <a:off x="3193342" y="6276594"/>
              <a:ext cx="174799" cy="284049"/>
            </a:xfrm>
            <a:custGeom>
              <a:avLst/>
              <a:gdLst>
                <a:gd name="connsiteX0" fmla="*/ 77535 w 76200"/>
                <a:gd name="connsiteY0" fmla="*/ 130302 h 123825"/>
                <a:gd name="connsiteX1" fmla="*/ 7907 w 76200"/>
                <a:gd name="connsiteY1" fmla="*/ 0 h 123825"/>
                <a:gd name="connsiteX2" fmla="*/ 11527 w 76200"/>
                <a:gd name="connsiteY2" fmla="*/ 91726 h 123825"/>
                <a:gd name="connsiteX3" fmla="*/ 77535 w 76200"/>
                <a:gd name="connsiteY3" fmla="*/ 130302 h 123825"/>
              </a:gdLst>
              <a:ahLst/>
              <a:cxnLst>
                <a:cxn ang="0">
                  <a:pos x="connsiteX0" y="connsiteY0"/>
                </a:cxn>
                <a:cxn ang="0">
                  <a:pos x="connsiteX1" y="connsiteY1"/>
                </a:cxn>
                <a:cxn ang="0">
                  <a:pos x="connsiteX2" y="connsiteY2"/>
                </a:cxn>
                <a:cxn ang="0">
                  <a:pos x="connsiteX3" y="connsiteY3"/>
                </a:cxn>
              </a:cxnLst>
              <a:rect l="l" t="t" r="r" b="b"/>
              <a:pathLst>
                <a:path w="76200" h="123825">
                  <a:moveTo>
                    <a:pt x="77535" y="130302"/>
                  </a:moveTo>
                  <a:cubicBezTo>
                    <a:pt x="77535" y="130302"/>
                    <a:pt x="47817" y="27813"/>
                    <a:pt x="7907" y="0"/>
                  </a:cubicBezTo>
                  <a:cubicBezTo>
                    <a:pt x="7907" y="0"/>
                    <a:pt x="-12095" y="42005"/>
                    <a:pt x="11527" y="91726"/>
                  </a:cubicBezTo>
                  <a:cubicBezTo>
                    <a:pt x="35149" y="141351"/>
                    <a:pt x="77535" y="130302"/>
                    <a:pt x="77535" y="130302"/>
                  </a:cubicBezTo>
                  <a:close/>
                </a:path>
              </a:pathLst>
            </a:custGeom>
            <a:solidFill>
              <a:srgbClr val="E1AF13"/>
            </a:solidFill>
            <a:ln w="9525" cap="flat">
              <a:noFill/>
              <a:prstDash val="solid"/>
              <a:miter/>
            </a:ln>
          </p:spPr>
          <p:txBody>
            <a:bodyPr rtlCol="0" anchor="ctr"/>
            <a:p>
              <a:endParaRPr lang="en-ID"/>
            </a:p>
          </p:txBody>
        </p:sp>
        <p:sp>
          <p:nvSpPr>
            <p:cNvPr id="53" name="Freeform: Shape 148"/>
            <p:cNvSpPr/>
            <p:nvPr/>
          </p:nvSpPr>
          <p:spPr>
            <a:xfrm>
              <a:off x="3261520" y="5904102"/>
              <a:ext cx="131099" cy="305899"/>
            </a:xfrm>
            <a:custGeom>
              <a:avLst/>
              <a:gdLst>
                <a:gd name="connsiteX0" fmla="*/ 52481 w 57150"/>
                <a:gd name="connsiteY0" fmla="*/ 138282 h 133350"/>
                <a:gd name="connsiteX1" fmla="*/ 2761 w 57150"/>
                <a:gd name="connsiteY1" fmla="*/ 5598 h 133350"/>
                <a:gd name="connsiteX2" fmla="*/ 52481 w 57150"/>
                <a:gd name="connsiteY2" fmla="*/ 138282 h 133350"/>
              </a:gdLst>
              <a:ahLst/>
              <a:cxnLst>
                <a:cxn ang="0">
                  <a:pos x="connsiteX0" y="connsiteY0"/>
                </a:cxn>
                <a:cxn ang="0">
                  <a:pos x="connsiteX1" y="connsiteY1"/>
                </a:cxn>
                <a:cxn ang="0">
                  <a:pos x="connsiteX2" y="connsiteY2"/>
                </a:cxn>
              </a:cxnLst>
              <a:rect l="l" t="t" r="r" b="b"/>
              <a:pathLst>
                <a:path w="57150" h="133350">
                  <a:moveTo>
                    <a:pt x="52481" y="138282"/>
                  </a:moveTo>
                  <a:cubicBezTo>
                    <a:pt x="52481" y="138282"/>
                    <a:pt x="-14194" y="35983"/>
                    <a:pt x="2761" y="5598"/>
                  </a:cubicBezTo>
                  <a:cubicBezTo>
                    <a:pt x="19620" y="-24691"/>
                    <a:pt x="97535" y="74845"/>
                    <a:pt x="52481" y="138282"/>
                  </a:cubicBezTo>
                  <a:close/>
                </a:path>
              </a:pathLst>
            </a:custGeom>
            <a:solidFill>
              <a:srgbClr val="E0A900"/>
            </a:solidFill>
            <a:ln w="9525" cap="flat">
              <a:noFill/>
              <a:prstDash val="solid"/>
              <a:miter/>
            </a:ln>
          </p:spPr>
          <p:txBody>
            <a:bodyPr rtlCol="0" anchor="ctr"/>
            <a:p>
              <a:endParaRPr lang="en-ID"/>
            </a:p>
          </p:txBody>
        </p:sp>
        <p:sp>
          <p:nvSpPr>
            <p:cNvPr id="54" name="Freeform: Shape 149"/>
            <p:cNvSpPr/>
            <p:nvPr/>
          </p:nvSpPr>
          <p:spPr>
            <a:xfrm>
              <a:off x="3433695" y="6488980"/>
              <a:ext cx="152949" cy="218499"/>
            </a:xfrm>
            <a:custGeom>
              <a:avLst/>
              <a:gdLst>
                <a:gd name="connsiteX0" fmla="*/ 0 w 66675"/>
                <a:gd name="connsiteY0" fmla="*/ 96581 h 95250"/>
                <a:gd name="connsiteX1" fmla="*/ 60293 w 66675"/>
                <a:gd name="connsiteY1" fmla="*/ 1046 h 95250"/>
                <a:gd name="connsiteX2" fmla="*/ 0 w 66675"/>
                <a:gd name="connsiteY2" fmla="*/ 96581 h 95250"/>
              </a:gdLst>
              <a:ahLst/>
              <a:cxnLst>
                <a:cxn ang="0">
                  <a:pos x="connsiteX0" y="connsiteY0"/>
                </a:cxn>
                <a:cxn ang="0">
                  <a:pos x="connsiteX1" y="connsiteY1"/>
                </a:cxn>
                <a:cxn ang="0">
                  <a:pos x="connsiteX2" y="connsiteY2"/>
                </a:cxn>
              </a:cxnLst>
              <a:rect l="l" t="t" r="r" b="b"/>
              <a:pathLst>
                <a:path w="66675" h="95250">
                  <a:moveTo>
                    <a:pt x="0" y="96581"/>
                  </a:moveTo>
                  <a:cubicBezTo>
                    <a:pt x="0" y="96581"/>
                    <a:pt x="10573" y="-11718"/>
                    <a:pt x="60293" y="1046"/>
                  </a:cubicBezTo>
                  <a:cubicBezTo>
                    <a:pt x="110014" y="13809"/>
                    <a:pt x="0" y="96581"/>
                    <a:pt x="0" y="96581"/>
                  </a:cubicBezTo>
                  <a:close/>
                </a:path>
              </a:pathLst>
            </a:custGeom>
            <a:solidFill>
              <a:srgbClr val="FADE93"/>
            </a:solidFill>
            <a:ln w="9525" cap="flat">
              <a:noFill/>
              <a:prstDash val="solid"/>
              <a:miter/>
            </a:ln>
          </p:spPr>
          <p:txBody>
            <a:bodyPr rtlCol="0" anchor="ctr"/>
            <a:p>
              <a:endParaRPr lang="en-ID"/>
            </a:p>
          </p:txBody>
        </p:sp>
      </p:grpSp>
      <p:grpSp>
        <p:nvGrpSpPr>
          <p:cNvPr id="70" name="Group 187"/>
          <p:cNvGrpSpPr/>
          <p:nvPr/>
        </p:nvGrpSpPr>
        <p:grpSpPr>
          <a:xfrm rot="0" flipH="1">
            <a:off x="11618595" y="5716905"/>
            <a:ext cx="736600" cy="1175385"/>
            <a:chOff x="2166832" y="6058641"/>
            <a:chExt cx="839043" cy="1338417"/>
          </a:xfrm>
        </p:grpSpPr>
        <p:sp>
          <p:nvSpPr>
            <p:cNvPr id="71" name="Freeform: Shape 163"/>
            <p:cNvSpPr/>
            <p:nvPr/>
          </p:nvSpPr>
          <p:spPr>
            <a:xfrm>
              <a:off x="2455361" y="6348262"/>
              <a:ext cx="458848" cy="1048796"/>
            </a:xfrm>
            <a:custGeom>
              <a:avLst/>
              <a:gdLst>
                <a:gd name="connsiteX0" fmla="*/ 129114 w 200025"/>
                <a:gd name="connsiteY0" fmla="*/ 317754 h 457200"/>
                <a:gd name="connsiteX1" fmla="*/ 118446 w 200025"/>
                <a:gd name="connsiteY1" fmla="*/ 184213 h 457200"/>
                <a:gd name="connsiteX2" fmla="*/ 121970 w 200025"/>
                <a:gd name="connsiteY2" fmla="*/ 117538 h 457200"/>
                <a:gd name="connsiteX3" fmla="*/ 134829 w 200025"/>
                <a:gd name="connsiteY3" fmla="*/ 53054 h 457200"/>
                <a:gd name="connsiteX4" fmla="*/ 115302 w 200025"/>
                <a:gd name="connsiteY4" fmla="*/ 115157 h 457200"/>
                <a:gd name="connsiteX5" fmla="*/ 104920 w 200025"/>
                <a:gd name="connsiteY5" fmla="*/ 181927 h 457200"/>
                <a:gd name="connsiteX6" fmla="*/ 102729 w 200025"/>
                <a:gd name="connsiteY6" fmla="*/ 251174 h 457200"/>
                <a:gd name="connsiteX7" fmla="*/ 102729 w 200025"/>
                <a:gd name="connsiteY7" fmla="*/ 252127 h 457200"/>
                <a:gd name="connsiteX8" fmla="*/ 60057 w 200025"/>
                <a:gd name="connsiteY8" fmla="*/ 78867 h 457200"/>
                <a:gd name="connsiteX9" fmla="*/ 73392 w 200025"/>
                <a:gd name="connsiteY9" fmla="*/ 178308 h 457200"/>
                <a:gd name="connsiteX10" fmla="*/ 55581 w 200025"/>
                <a:gd name="connsiteY10" fmla="*/ 156877 h 457200"/>
                <a:gd name="connsiteX11" fmla="*/ 28053 w 200025"/>
                <a:gd name="connsiteY11" fmla="*/ 110204 h 457200"/>
                <a:gd name="connsiteX12" fmla="*/ 9765 w 200025"/>
                <a:gd name="connsiteY12" fmla="*/ 56959 h 457200"/>
                <a:gd name="connsiteX13" fmla="*/ 2145 w 200025"/>
                <a:gd name="connsiteY13" fmla="*/ 0 h 457200"/>
                <a:gd name="connsiteX14" fmla="*/ 1193 w 200025"/>
                <a:gd name="connsiteY14" fmla="*/ 49149 h 457200"/>
                <a:gd name="connsiteX15" fmla="*/ 13956 w 200025"/>
                <a:gd name="connsiteY15" fmla="*/ 107347 h 457200"/>
                <a:gd name="connsiteX16" fmla="*/ 36150 w 200025"/>
                <a:gd name="connsiteY16" fmla="*/ 153448 h 457200"/>
                <a:gd name="connsiteX17" fmla="*/ 82632 w 200025"/>
                <a:gd name="connsiteY17" fmla="*/ 214884 h 457200"/>
                <a:gd name="connsiteX18" fmla="*/ 80631 w 200025"/>
                <a:gd name="connsiteY18" fmla="*/ 209836 h 457200"/>
                <a:gd name="connsiteX19" fmla="*/ 115017 w 200025"/>
                <a:gd name="connsiteY19" fmla="*/ 320802 h 457200"/>
                <a:gd name="connsiteX20" fmla="*/ 155593 w 200025"/>
                <a:gd name="connsiteY20" fmla="*/ 417862 h 457200"/>
                <a:gd name="connsiteX21" fmla="*/ 177882 w 200025"/>
                <a:gd name="connsiteY21" fmla="*/ 463391 h 457200"/>
                <a:gd name="connsiteX22" fmla="*/ 202170 w 200025"/>
                <a:gd name="connsiteY22" fmla="*/ 458057 h 457200"/>
                <a:gd name="connsiteX23" fmla="*/ 172738 w 200025"/>
                <a:gd name="connsiteY23" fmla="*/ 406432 h 457200"/>
                <a:gd name="connsiteX24" fmla="*/ 129114 w 200025"/>
                <a:gd name="connsiteY24" fmla="*/ 317754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0025" h="457200">
                  <a:moveTo>
                    <a:pt x="129114" y="317754"/>
                  </a:moveTo>
                  <a:cubicBezTo>
                    <a:pt x="129114" y="317754"/>
                    <a:pt x="114636" y="252794"/>
                    <a:pt x="118446" y="184213"/>
                  </a:cubicBezTo>
                  <a:cubicBezTo>
                    <a:pt x="119684" y="162020"/>
                    <a:pt x="119303" y="139541"/>
                    <a:pt x="121970" y="117538"/>
                  </a:cubicBezTo>
                  <a:cubicBezTo>
                    <a:pt x="124256" y="95345"/>
                    <a:pt x="129304" y="74104"/>
                    <a:pt x="134829" y="53054"/>
                  </a:cubicBezTo>
                  <a:cubicBezTo>
                    <a:pt x="127113" y="72866"/>
                    <a:pt x="119874" y="93345"/>
                    <a:pt x="115302" y="115157"/>
                  </a:cubicBezTo>
                  <a:cubicBezTo>
                    <a:pt x="110349" y="136779"/>
                    <a:pt x="106730" y="159163"/>
                    <a:pt x="104920" y="181927"/>
                  </a:cubicBezTo>
                  <a:cubicBezTo>
                    <a:pt x="102920" y="204692"/>
                    <a:pt x="102063" y="227838"/>
                    <a:pt x="102729" y="251174"/>
                  </a:cubicBezTo>
                  <a:cubicBezTo>
                    <a:pt x="102729" y="251555"/>
                    <a:pt x="102729" y="251841"/>
                    <a:pt x="102729" y="252127"/>
                  </a:cubicBezTo>
                  <a:cubicBezTo>
                    <a:pt x="96633" y="235267"/>
                    <a:pt x="64629" y="115252"/>
                    <a:pt x="60057" y="78867"/>
                  </a:cubicBezTo>
                  <a:cubicBezTo>
                    <a:pt x="62248" y="112014"/>
                    <a:pt x="66725" y="145351"/>
                    <a:pt x="73392" y="178308"/>
                  </a:cubicBezTo>
                  <a:cubicBezTo>
                    <a:pt x="67201" y="171640"/>
                    <a:pt x="61105" y="164401"/>
                    <a:pt x="55581" y="156877"/>
                  </a:cubicBezTo>
                  <a:cubicBezTo>
                    <a:pt x="45008" y="142684"/>
                    <a:pt x="35673" y="126968"/>
                    <a:pt x="28053" y="110204"/>
                  </a:cubicBezTo>
                  <a:cubicBezTo>
                    <a:pt x="20338" y="93440"/>
                    <a:pt x="13861" y="75533"/>
                    <a:pt x="9765" y="56959"/>
                  </a:cubicBezTo>
                  <a:cubicBezTo>
                    <a:pt x="5098" y="38386"/>
                    <a:pt x="3288" y="19240"/>
                    <a:pt x="2145" y="0"/>
                  </a:cubicBezTo>
                  <a:cubicBezTo>
                    <a:pt x="1002" y="18955"/>
                    <a:pt x="-1474" y="29623"/>
                    <a:pt x="1193" y="49149"/>
                  </a:cubicBezTo>
                  <a:cubicBezTo>
                    <a:pt x="3193" y="68770"/>
                    <a:pt x="7670" y="88392"/>
                    <a:pt x="13956" y="107347"/>
                  </a:cubicBezTo>
                  <a:cubicBezTo>
                    <a:pt x="20148" y="126397"/>
                    <a:pt x="26339" y="136112"/>
                    <a:pt x="36150" y="153448"/>
                  </a:cubicBezTo>
                  <a:cubicBezTo>
                    <a:pt x="46151" y="170974"/>
                    <a:pt x="68344" y="199358"/>
                    <a:pt x="82632" y="214884"/>
                  </a:cubicBezTo>
                  <a:lnTo>
                    <a:pt x="80631" y="209836"/>
                  </a:lnTo>
                  <a:cubicBezTo>
                    <a:pt x="87680" y="238125"/>
                    <a:pt x="115017" y="320802"/>
                    <a:pt x="115017" y="320802"/>
                  </a:cubicBezTo>
                  <a:cubicBezTo>
                    <a:pt x="127304" y="353759"/>
                    <a:pt x="140829" y="386144"/>
                    <a:pt x="155593" y="417862"/>
                  </a:cubicBezTo>
                  <a:cubicBezTo>
                    <a:pt x="162832" y="433197"/>
                    <a:pt x="170262" y="448342"/>
                    <a:pt x="177882" y="463391"/>
                  </a:cubicBezTo>
                  <a:lnTo>
                    <a:pt x="202170" y="458057"/>
                  </a:lnTo>
                  <a:cubicBezTo>
                    <a:pt x="191979" y="441103"/>
                    <a:pt x="182168" y="423863"/>
                    <a:pt x="172738" y="406432"/>
                  </a:cubicBezTo>
                  <a:cubicBezTo>
                    <a:pt x="156927" y="377666"/>
                    <a:pt x="142544" y="348044"/>
                    <a:pt x="129114" y="317754"/>
                  </a:cubicBezTo>
                  <a:close/>
                </a:path>
              </a:pathLst>
            </a:custGeom>
            <a:solidFill>
              <a:srgbClr val="B2850E"/>
            </a:solidFill>
            <a:ln w="9525" cap="flat">
              <a:noFill/>
              <a:prstDash val="solid"/>
              <a:miter/>
            </a:ln>
          </p:spPr>
          <p:txBody>
            <a:bodyPr rtlCol="0" anchor="ctr"/>
            <a:p>
              <a:endParaRPr lang="en-ID"/>
            </a:p>
          </p:txBody>
        </p:sp>
        <p:sp>
          <p:nvSpPr>
            <p:cNvPr id="72" name="Freeform: Shape 164"/>
            <p:cNvSpPr/>
            <p:nvPr/>
          </p:nvSpPr>
          <p:spPr>
            <a:xfrm>
              <a:off x="2201743" y="6058641"/>
              <a:ext cx="262199" cy="349599"/>
            </a:xfrm>
            <a:custGeom>
              <a:avLst/>
              <a:gdLst>
                <a:gd name="connsiteX0" fmla="*/ 117943 w 114300"/>
                <a:gd name="connsiteY0" fmla="*/ 153496 h 152400"/>
                <a:gd name="connsiteX1" fmla="*/ 27265 w 114300"/>
                <a:gd name="connsiteY1" fmla="*/ 8430 h 152400"/>
                <a:gd name="connsiteX2" fmla="*/ 117943 w 114300"/>
                <a:gd name="connsiteY2" fmla="*/ 153496 h 152400"/>
              </a:gdLst>
              <a:ahLst/>
              <a:cxnLst>
                <a:cxn ang="0">
                  <a:pos x="connsiteX0" y="connsiteY0"/>
                </a:cxn>
                <a:cxn ang="0">
                  <a:pos x="connsiteX1" y="connsiteY1"/>
                </a:cxn>
                <a:cxn ang="0">
                  <a:pos x="connsiteX2" y="connsiteY2"/>
                </a:cxn>
              </a:cxnLst>
              <a:rect l="l" t="t" r="r" b="b"/>
              <a:pathLst>
                <a:path w="114300" h="152400">
                  <a:moveTo>
                    <a:pt x="117943" y="153496"/>
                  </a:moveTo>
                  <a:cubicBezTo>
                    <a:pt x="117943" y="153496"/>
                    <a:pt x="122705" y="-42434"/>
                    <a:pt x="27265" y="8430"/>
                  </a:cubicBezTo>
                  <a:cubicBezTo>
                    <a:pt x="-68271" y="59293"/>
                    <a:pt x="117943" y="153496"/>
                    <a:pt x="117943" y="153496"/>
                  </a:cubicBezTo>
                  <a:close/>
                </a:path>
              </a:pathLst>
            </a:custGeom>
            <a:solidFill>
              <a:srgbClr val="DEAB12"/>
            </a:solidFill>
            <a:ln w="9525" cap="flat">
              <a:noFill/>
              <a:prstDash val="solid"/>
              <a:miter/>
            </a:ln>
          </p:spPr>
          <p:txBody>
            <a:bodyPr rtlCol="0" anchor="ctr"/>
            <a:p>
              <a:endParaRPr lang="en-ID"/>
            </a:p>
          </p:txBody>
        </p:sp>
        <p:sp>
          <p:nvSpPr>
            <p:cNvPr id="73" name="Freeform: Shape 165"/>
            <p:cNvSpPr/>
            <p:nvPr/>
          </p:nvSpPr>
          <p:spPr>
            <a:xfrm>
              <a:off x="2549213" y="6283565"/>
              <a:ext cx="109250" cy="305899"/>
            </a:xfrm>
            <a:custGeom>
              <a:avLst/>
              <a:gdLst>
                <a:gd name="connsiteX0" fmla="*/ 20287 w 47625"/>
                <a:gd name="connsiteY0" fmla="*/ 135549 h 133350"/>
                <a:gd name="connsiteX1" fmla="*/ 22001 w 47625"/>
                <a:gd name="connsiteY1" fmla="*/ 3342 h 133350"/>
                <a:gd name="connsiteX2" fmla="*/ 20287 w 47625"/>
                <a:gd name="connsiteY2" fmla="*/ 135549 h 133350"/>
              </a:gdLst>
              <a:ahLst/>
              <a:cxnLst>
                <a:cxn ang="0">
                  <a:pos x="connsiteX0" y="connsiteY0"/>
                </a:cxn>
                <a:cxn ang="0">
                  <a:pos x="connsiteX1" y="connsiteY1"/>
                </a:cxn>
                <a:cxn ang="0">
                  <a:pos x="connsiteX2" y="connsiteY2"/>
                </a:cxn>
              </a:cxnLst>
              <a:rect l="l" t="t" r="r" b="b"/>
              <a:pathLst>
                <a:path w="47625" h="133350">
                  <a:moveTo>
                    <a:pt x="20287" y="135549"/>
                  </a:moveTo>
                  <a:cubicBezTo>
                    <a:pt x="20287" y="135549"/>
                    <a:pt x="-26481" y="27822"/>
                    <a:pt x="22001" y="3342"/>
                  </a:cubicBezTo>
                  <a:cubicBezTo>
                    <a:pt x="70388" y="-21137"/>
                    <a:pt x="66388" y="95544"/>
                    <a:pt x="20287" y="135549"/>
                  </a:cubicBezTo>
                  <a:close/>
                </a:path>
              </a:pathLst>
            </a:custGeom>
            <a:solidFill>
              <a:srgbClr val="DEAB12"/>
            </a:solidFill>
            <a:ln w="9525" cap="flat">
              <a:noFill/>
              <a:prstDash val="solid"/>
              <a:miter/>
            </a:ln>
          </p:spPr>
          <p:txBody>
            <a:bodyPr rtlCol="0" anchor="ctr"/>
            <a:p>
              <a:endParaRPr lang="en-ID"/>
            </a:p>
          </p:txBody>
        </p:sp>
        <p:sp>
          <p:nvSpPr>
            <p:cNvPr id="74" name="Freeform: Shape 166"/>
            <p:cNvSpPr/>
            <p:nvPr/>
          </p:nvSpPr>
          <p:spPr>
            <a:xfrm>
              <a:off x="2751010" y="6224937"/>
              <a:ext cx="196649" cy="262199"/>
            </a:xfrm>
            <a:custGeom>
              <a:avLst/>
              <a:gdLst>
                <a:gd name="connsiteX0" fmla="*/ 1565 w 85725"/>
                <a:gd name="connsiteY0" fmla="*/ 115007 h 114300"/>
                <a:gd name="connsiteX1" fmla="*/ 69002 w 85725"/>
                <a:gd name="connsiteY1" fmla="*/ 326 h 114300"/>
                <a:gd name="connsiteX2" fmla="*/ 1565 w 85725"/>
                <a:gd name="connsiteY2" fmla="*/ 115007 h 114300"/>
              </a:gdLst>
              <a:ahLst/>
              <a:cxnLst>
                <a:cxn ang="0">
                  <a:pos x="connsiteX0" y="connsiteY0"/>
                </a:cxn>
                <a:cxn ang="0">
                  <a:pos x="connsiteX1" y="connsiteY1"/>
                </a:cxn>
                <a:cxn ang="0">
                  <a:pos x="connsiteX2" y="connsiteY2"/>
                </a:cxn>
              </a:cxnLst>
              <a:rect l="l" t="t" r="r" b="b"/>
              <a:pathLst>
                <a:path w="85725" h="114300">
                  <a:moveTo>
                    <a:pt x="1565" y="115007"/>
                  </a:moveTo>
                  <a:cubicBezTo>
                    <a:pt x="1565" y="115007"/>
                    <a:pt x="-16342" y="-7104"/>
                    <a:pt x="69002" y="326"/>
                  </a:cubicBezTo>
                  <a:cubicBezTo>
                    <a:pt x="154346" y="7851"/>
                    <a:pt x="1565" y="115007"/>
                    <a:pt x="1565" y="115007"/>
                  </a:cubicBezTo>
                  <a:close/>
                </a:path>
              </a:pathLst>
            </a:custGeom>
            <a:solidFill>
              <a:srgbClr val="DEAB12"/>
            </a:solidFill>
            <a:ln w="9525" cap="flat">
              <a:noFill/>
              <a:prstDash val="solid"/>
              <a:miter/>
            </a:ln>
          </p:spPr>
          <p:txBody>
            <a:bodyPr rtlCol="0" anchor="ctr"/>
            <a:p>
              <a:endParaRPr lang="en-ID"/>
            </a:p>
          </p:txBody>
        </p:sp>
        <p:sp>
          <p:nvSpPr>
            <p:cNvPr id="75" name="Freeform: Shape 167"/>
            <p:cNvSpPr/>
            <p:nvPr/>
          </p:nvSpPr>
          <p:spPr>
            <a:xfrm>
              <a:off x="2721826" y="6455633"/>
              <a:ext cx="284049" cy="152949"/>
            </a:xfrm>
            <a:custGeom>
              <a:avLst/>
              <a:gdLst>
                <a:gd name="connsiteX0" fmla="*/ 0 w 123825"/>
                <a:gd name="connsiteY0" fmla="*/ 70161 h 66675"/>
                <a:gd name="connsiteX1" fmla="*/ 123539 w 123825"/>
                <a:gd name="connsiteY1" fmla="*/ 33680 h 66675"/>
                <a:gd name="connsiteX2" fmla="*/ 0 w 123825"/>
                <a:gd name="connsiteY2" fmla="*/ 70161 h 66675"/>
              </a:gdLst>
              <a:ahLst/>
              <a:cxnLst>
                <a:cxn ang="0">
                  <a:pos x="connsiteX0" y="connsiteY0"/>
                </a:cxn>
                <a:cxn ang="0">
                  <a:pos x="connsiteX1" y="connsiteY1"/>
                </a:cxn>
                <a:cxn ang="0">
                  <a:pos x="connsiteX2" y="connsiteY2"/>
                </a:cxn>
              </a:cxnLst>
              <a:rect l="l" t="t" r="r" b="b"/>
              <a:pathLst>
                <a:path w="123825" h="66675">
                  <a:moveTo>
                    <a:pt x="0" y="70161"/>
                  </a:moveTo>
                  <a:cubicBezTo>
                    <a:pt x="0" y="70161"/>
                    <a:pt x="84772" y="-59474"/>
                    <a:pt x="123539" y="33680"/>
                  </a:cubicBezTo>
                  <a:cubicBezTo>
                    <a:pt x="138017" y="68351"/>
                    <a:pt x="0" y="70161"/>
                    <a:pt x="0" y="70161"/>
                  </a:cubicBezTo>
                  <a:close/>
                </a:path>
              </a:pathLst>
            </a:custGeom>
            <a:solidFill>
              <a:srgbClr val="E1AF13"/>
            </a:solidFill>
            <a:ln w="9525" cap="flat">
              <a:noFill/>
              <a:prstDash val="solid"/>
              <a:miter/>
            </a:ln>
          </p:spPr>
          <p:txBody>
            <a:bodyPr rtlCol="0" anchor="ctr"/>
            <a:p>
              <a:endParaRPr lang="en-ID"/>
            </a:p>
          </p:txBody>
        </p:sp>
        <p:sp>
          <p:nvSpPr>
            <p:cNvPr id="76" name="Freeform: Shape 168"/>
            <p:cNvSpPr/>
            <p:nvPr/>
          </p:nvSpPr>
          <p:spPr>
            <a:xfrm>
              <a:off x="2166832" y="6440311"/>
              <a:ext cx="327749" cy="109250"/>
            </a:xfrm>
            <a:custGeom>
              <a:avLst/>
              <a:gdLst>
                <a:gd name="connsiteX0" fmla="*/ 145259 w 142875"/>
                <a:gd name="connsiteY0" fmla="*/ 46360 h 47625"/>
                <a:gd name="connsiteX1" fmla="*/ 13433 w 142875"/>
                <a:gd name="connsiteY1" fmla="*/ 13880 h 47625"/>
                <a:gd name="connsiteX2" fmla="*/ 145259 w 142875"/>
                <a:gd name="connsiteY2" fmla="*/ 46360 h 47625"/>
              </a:gdLst>
              <a:ahLst/>
              <a:cxnLst>
                <a:cxn ang="0">
                  <a:pos x="connsiteX0" y="connsiteY0"/>
                </a:cxn>
                <a:cxn ang="0">
                  <a:pos x="connsiteX1" y="connsiteY1"/>
                </a:cxn>
                <a:cxn ang="0">
                  <a:pos x="connsiteX2" y="connsiteY2"/>
                </a:cxn>
              </a:cxnLst>
              <a:rect l="l" t="t" r="r" b="b"/>
              <a:pathLst>
                <a:path w="142875" h="47625">
                  <a:moveTo>
                    <a:pt x="145259" y="46360"/>
                  </a:moveTo>
                  <a:cubicBezTo>
                    <a:pt x="145259" y="46360"/>
                    <a:pt x="70012" y="-30697"/>
                    <a:pt x="13433" y="13880"/>
                  </a:cubicBezTo>
                  <a:cubicBezTo>
                    <a:pt x="-43241" y="58552"/>
                    <a:pt x="94586" y="61981"/>
                    <a:pt x="145259" y="46360"/>
                  </a:cubicBezTo>
                  <a:close/>
                </a:path>
              </a:pathLst>
            </a:custGeom>
            <a:solidFill>
              <a:srgbClr val="DEAB12"/>
            </a:solidFill>
            <a:ln w="9525" cap="flat">
              <a:noFill/>
              <a:prstDash val="solid"/>
              <a:miter/>
            </a:ln>
          </p:spPr>
          <p:txBody>
            <a:bodyPr rtlCol="0" anchor="ctr"/>
            <a:p>
              <a:endParaRPr lang="en-ID"/>
            </a:p>
          </p:txBody>
        </p:sp>
      </p:grpSp>
      <p:grpSp>
        <p:nvGrpSpPr>
          <p:cNvPr id="16" name="组合 15"/>
          <p:cNvGrpSpPr/>
          <p:nvPr/>
        </p:nvGrpSpPr>
        <p:grpSpPr>
          <a:xfrm>
            <a:off x="-100330" y="113030"/>
            <a:ext cx="12340590" cy="633730"/>
            <a:chOff x="-158" y="178"/>
            <a:chExt cx="19434" cy="998"/>
          </a:xfrm>
        </p:grpSpPr>
        <p:sp>
          <p:nvSpPr>
            <p:cNvPr id="4" name="矩形 3"/>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p:nvPicPr>
          <p:blipFill>
            <a:blip r:embed="rId2"/>
            <a:stretch>
              <a:fillRect/>
            </a:stretch>
          </p:blipFill>
          <p:spPr>
            <a:xfrm>
              <a:off x="106" y="252"/>
              <a:ext cx="2732" cy="683"/>
            </a:xfrm>
            <a:prstGeom prst="rect">
              <a:avLst/>
            </a:prstGeom>
          </p:spPr>
        </p:pic>
        <p:sp>
          <p:nvSpPr>
            <p:cNvPr id="12" name="文本框 11"/>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03 </a:t>
              </a:r>
              <a:r>
                <a:rPr lang="zh-CN" altLang="en-US" sz="2400" b="1">
                  <a:solidFill>
                    <a:srgbClr val="AA6500"/>
                  </a:solidFill>
                  <a:latin typeface="微软雅黑" panose="020B0503020204020204" pitchFamily="34" charset="-122"/>
                  <a:ea typeface="微软雅黑" panose="020B0503020204020204" pitchFamily="34" charset="-122"/>
                  <a:sym typeface="+mn-ea"/>
                </a:rPr>
                <a:t>缓考及补考</a:t>
              </a:r>
              <a:r>
                <a:rPr lang="en-US" altLang="zh-CN" sz="2400" b="1">
                  <a:solidFill>
                    <a:srgbClr val="AA6500"/>
                  </a:solidFill>
                  <a:latin typeface="微软雅黑" panose="020B0503020204020204" pitchFamily="34" charset="-122"/>
                  <a:ea typeface="微软雅黑" panose="020B0503020204020204" pitchFamily="34" charset="-122"/>
                  <a:sym typeface="+mn-ea"/>
                </a:rPr>
                <a:t>—</a:t>
              </a:r>
              <a:r>
                <a:rPr lang="zh-CN" altLang="en-US" sz="2400" b="1">
                  <a:solidFill>
                    <a:srgbClr val="AA6500"/>
                  </a:solidFill>
                  <a:latin typeface="微软雅黑" panose="020B0503020204020204" pitchFamily="34" charset="-122"/>
                  <a:ea typeface="微软雅黑" panose="020B0503020204020204" pitchFamily="34" charset="-122"/>
                  <a:sym typeface="+mn-ea"/>
                </a:rPr>
                <a:t>缓考</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8" name="组合 27"/>
          <p:cNvGrpSpPr/>
          <p:nvPr/>
        </p:nvGrpSpPr>
        <p:grpSpPr>
          <a:xfrm>
            <a:off x="598805" y="1153160"/>
            <a:ext cx="10593705" cy="764540"/>
            <a:chOff x="943" y="1816"/>
            <a:chExt cx="16683" cy="1204"/>
          </a:xfrm>
        </p:grpSpPr>
        <p:sp>
          <p:nvSpPr>
            <p:cNvPr id="18" name="文本框 17"/>
            <p:cNvSpPr txBox="1"/>
            <p:nvPr/>
          </p:nvSpPr>
          <p:spPr>
            <a:xfrm>
              <a:off x="943" y="1816"/>
              <a:ext cx="2571" cy="580"/>
            </a:xfrm>
            <a:prstGeom prst="rect">
              <a:avLst/>
            </a:prstGeom>
            <a:noFill/>
          </p:spPr>
          <p:txBody>
            <a:bodyPr wrap="square" rtlCol="0">
              <a:spAutoFit/>
            </a:bodyPr>
            <a:p>
              <a:r>
                <a:rPr lang="en-US" altLang="zh-CN" spc="10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b="1" spc="100">
                  <a:latin typeface="微软雅黑" panose="020B0503020204020204" pitchFamily="34" charset="-122"/>
                  <a:ea typeface="微软雅黑" panose="020B0503020204020204" pitchFamily="34" charset="-122"/>
                </a:rPr>
                <a:t>申请条件</a:t>
              </a:r>
              <a:r>
                <a:rPr lang="zh-CN" altLang="en-US" spc="100">
                  <a:latin typeface="微软雅黑" panose="020B0503020204020204" pitchFamily="34" charset="-122"/>
                  <a:ea typeface="微软雅黑" panose="020B0503020204020204" pitchFamily="34" charset="-122"/>
                </a:rPr>
                <a:t>：</a:t>
              </a:r>
              <a:endParaRPr lang="zh-CN" altLang="en-US" spc="100">
                <a:latin typeface="微软雅黑" panose="020B0503020204020204" pitchFamily="34" charset="-122"/>
                <a:ea typeface="微软雅黑" panose="020B0503020204020204" pitchFamily="34" charset="-122"/>
              </a:endParaRPr>
            </a:p>
          </p:txBody>
        </p:sp>
        <p:sp>
          <p:nvSpPr>
            <p:cNvPr id="3" name="文本框 2"/>
            <p:cNvSpPr txBox="1"/>
            <p:nvPr/>
          </p:nvSpPr>
          <p:spPr>
            <a:xfrm>
              <a:off x="943" y="2440"/>
              <a:ext cx="16683" cy="580"/>
            </a:xfrm>
            <a:prstGeom prst="rect">
              <a:avLst/>
            </a:prstGeom>
            <a:noFill/>
          </p:spPr>
          <p:txBody>
            <a:bodyPr wrap="square" rtlCol="0">
              <a:spAutoFit/>
            </a:bodyPr>
            <a:p>
              <a:r>
                <a:rPr lang="zh-CN" altLang="en-US" spc="100">
                  <a:latin typeface="微软雅黑" panose="020B0503020204020204" pitchFamily="34" charset="-122"/>
                  <a:ea typeface="微软雅黑" panose="020B0503020204020204" pitchFamily="34" charset="-122"/>
                  <a:sym typeface="+mn-ea"/>
                </a:rPr>
                <a:t>确有特殊情况（生病、考试冲突等），不能参加考试。</a:t>
              </a:r>
              <a:endParaRPr lang="zh-CN" altLang="en-US" spc="10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98805" y="2148205"/>
            <a:ext cx="4819650" cy="777875"/>
            <a:chOff x="943" y="3383"/>
            <a:chExt cx="7590" cy="1225"/>
          </a:xfrm>
        </p:grpSpPr>
        <p:sp>
          <p:nvSpPr>
            <p:cNvPr id="5" name="文本框 4"/>
            <p:cNvSpPr txBox="1"/>
            <p:nvPr/>
          </p:nvSpPr>
          <p:spPr>
            <a:xfrm>
              <a:off x="943" y="3383"/>
              <a:ext cx="2571" cy="580"/>
            </a:xfrm>
            <a:prstGeom prst="rect">
              <a:avLst/>
            </a:prstGeom>
            <a:noFill/>
          </p:spPr>
          <p:txBody>
            <a:bodyPr wrap="square" rtlCol="0">
              <a:spAutoFit/>
            </a:bodyPr>
            <a:p>
              <a:r>
                <a:rPr lang="en-US" spc="100">
                  <a:latin typeface="微软雅黑" panose="020B0503020204020204" pitchFamily="34" charset="-122"/>
                  <a:ea typeface="微软雅黑" panose="020B0503020204020204" pitchFamily="34" charset="-122"/>
                </a:rPr>
                <a:t>2.</a:t>
              </a:r>
              <a:r>
                <a:rPr b="1" spc="100">
                  <a:latin typeface="微软雅黑" panose="020B0503020204020204" pitchFamily="34" charset="-122"/>
                  <a:ea typeface="微软雅黑" panose="020B0503020204020204" pitchFamily="34" charset="-122"/>
                </a:rPr>
                <a:t>缓考流程</a:t>
              </a:r>
              <a:r>
                <a:rPr lang="zh-CN" spc="100">
                  <a:latin typeface="微软雅黑" panose="020B0503020204020204" pitchFamily="34" charset="-122"/>
                  <a:ea typeface="微软雅黑" panose="020B0503020204020204" pitchFamily="34" charset="-122"/>
                </a:rPr>
                <a:t>：</a:t>
              </a:r>
              <a:endParaRPr lang="zh-CN" spc="100">
                <a:latin typeface="微软雅黑" panose="020B0503020204020204" pitchFamily="34" charset="-122"/>
                <a:ea typeface="微软雅黑" panose="020B0503020204020204" pitchFamily="34" charset="-122"/>
              </a:endParaRPr>
            </a:p>
          </p:txBody>
        </p:sp>
        <p:sp>
          <p:nvSpPr>
            <p:cNvPr id="6" name="文本框 5"/>
            <p:cNvSpPr txBox="1"/>
            <p:nvPr/>
          </p:nvSpPr>
          <p:spPr>
            <a:xfrm>
              <a:off x="943" y="4023"/>
              <a:ext cx="3354" cy="580"/>
            </a:xfrm>
            <a:prstGeom prst="rect">
              <a:avLst/>
            </a:prstGeom>
            <a:noFill/>
          </p:spPr>
          <p:txBody>
            <a:bodyPr wrap="square" rtlCol="0">
              <a:spAutoFit/>
            </a:bodyPr>
            <a:p>
              <a:r>
                <a:rPr lang="zh-CN" altLang="en-US" spc="100">
                  <a:latin typeface="微软雅黑" panose="020B0503020204020204" pitchFamily="34" charset="-122"/>
                  <a:ea typeface="微软雅黑" panose="020B0503020204020204" pitchFamily="34" charset="-122"/>
                  <a:sym typeface="+mn-ea"/>
                </a:rPr>
                <a:t>在教务系统中申请</a:t>
              </a:r>
              <a:endParaRPr lang="zh-CN" altLang="en-US" spc="100">
                <a:latin typeface="微软雅黑" panose="020B0503020204020204" pitchFamily="34" charset="-122"/>
                <a:ea typeface="微软雅黑" panose="020B0503020204020204" pitchFamily="34" charset="-122"/>
                <a:sym typeface="+mn-ea"/>
              </a:endParaRPr>
            </a:p>
          </p:txBody>
        </p:sp>
        <p:sp>
          <p:nvSpPr>
            <p:cNvPr id="7" name="右箭头 6"/>
            <p:cNvSpPr/>
            <p:nvPr/>
          </p:nvSpPr>
          <p:spPr>
            <a:xfrm>
              <a:off x="4498" y="4091"/>
              <a:ext cx="454" cy="454"/>
            </a:xfrm>
            <a:prstGeom prst="rightArrow">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5179" y="4028"/>
              <a:ext cx="3354" cy="580"/>
            </a:xfrm>
            <a:prstGeom prst="rect">
              <a:avLst/>
            </a:prstGeom>
            <a:noFill/>
          </p:spPr>
          <p:txBody>
            <a:bodyPr wrap="square" rtlCol="0">
              <a:spAutoFit/>
            </a:bodyPr>
            <a:p>
              <a:r>
                <a:rPr lang="zh-CN" altLang="en-US" spc="100">
                  <a:latin typeface="微软雅黑" panose="020B0503020204020204" pitchFamily="34" charset="-122"/>
                  <a:ea typeface="微软雅黑" panose="020B0503020204020204" pitchFamily="34" charset="-122"/>
                  <a:sym typeface="+mn-ea"/>
                </a:rPr>
                <a:t>在教务系统中确认</a:t>
              </a:r>
              <a:endParaRPr lang="zh-CN" altLang="en-US" spc="100">
                <a:latin typeface="微软雅黑" panose="020B0503020204020204" pitchFamily="34" charset="-122"/>
                <a:ea typeface="微软雅黑" panose="020B0503020204020204" pitchFamily="34" charset="-122"/>
                <a:sym typeface="+mn-ea"/>
              </a:endParaRPr>
            </a:p>
          </p:txBody>
        </p:sp>
      </p:grpSp>
      <p:sp>
        <p:nvSpPr>
          <p:cNvPr id="29" name="文本框 28"/>
          <p:cNvSpPr txBox="1"/>
          <p:nvPr/>
        </p:nvSpPr>
        <p:spPr>
          <a:xfrm>
            <a:off x="604520" y="3402330"/>
            <a:ext cx="2235835" cy="829945"/>
          </a:xfrm>
          <a:prstGeom prst="rect">
            <a:avLst/>
          </a:prstGeom>
          <a:noFill/>
        </p:spPr>
        <p:txBody>
          <a:bodyPr wrap="square" rtlCol="0">
            <a:spAutoFit/>
          </a:bodyPr>
          <a:p>
            <a:r>
              <a:rPr lang="zh-CN" altLang="en-US" sz="1600" spc="100">
                <a:latin typeface="微软雅黑" panose="020B0503020204020204" pitchFamily="34" charset="-122"/>
                <a:ea typeface="微软雅黑" panose="020B0503020204020204" pitchFamily="34" charset="-122"/>
                <a:sym typeface="+mn-ea"/>
              </a:rPr>
              <a:t>一般在期末考试周之前，具体关注教务处网站。</a:t>
            </a:r>
            <a:endParaRPr lang="zh-CN" altLang="en-US" sz="1600" spc="100">
              <a:latin typeface="微软雅黑" panose="020B0503020204020204" pitchFamily="34" charset="-122"/>
              <a:ea typeface="微软雅黑" panose="020B0503020204020204" pitchFamily="34" charset="-122"/>
              <a:sym typeface="+mn-ea"/>
            </a:endParaRPr>
          </a:p>
        </p:txBody>
      </p:sp>
      <p:cxnSp>
        <p:nvCxnSpPr>
          <p:cNvPr id="32" name="直接箭头连接符 31"/>
          <p:cNvCxnSpPr>
            <a:endCxn id="6" idx="2"/>
          </p:cNvCxnSpPr>
          <p:nvPr/>
        </p:nvCxnSpPr>
        <p:spPr>
          <a:xfrm flipV="1">
            <a:off x="1663700" y="2922905"/>
            <a:ext cx="0" cy="480695"/>
          </a:xfrm>
          <a:prstGeom prst="straightConnector1">
            <a:avLst/>
          </a:prstGeom>
          <a:ln w="38100">
            <a:solidFill>
              <a:srgbClr val="AA6500"/>
            </a:solidFill>
            <a:tailEnd type="arrow"/>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46400" y="3402330"/>
            <a:ext cx="2814320" cy="337185"/>
          </a:xfrm>
          <a:prstGeom prst="rect">
            <a:avLst/>
          </a:prstGeom>
          <a:noFill/>
        </p:spPr>
        <p:txBody>
          <a:bodyPr wrap="square" rtlCol="0">
            <a:spAutoFit/>
          </a:bodyPr>
          <a:p>
            <a:pPr algn="ctr"/>
            <a:r>
              <a:rPr lang="zh-CN" altLang="en-US" sz="1600" spc="100">
                <a:latin typeface="微软雅黑" panose="020B0503020204020204" pitchFamily="34" charset="-122"/>
                <a:ea typeface="微软雅黑" panose="020B0503020204020204" pitchFamily="34" charset="-122"/>
                <a:sym typeface="+mn-ea"/>
              </a:rPr>
              <a:t>一般在补缓考开始前2周</a:t>
            </a:r>
            <a:endParaRPr lang="zh-CN" altLang="en-US" sz="1600" spc="100">
              <a:latin typeface="微软雅黑" panose="020B0503020204020204" pitchFamily="34" charset="-122"/>
              <a:ea typeface="微软雅黑" panose="020B0503020204020204" pitchFamily="34" charset="-122"/>
              <a:sym typeface="+mn-ea"/>
            </a:endParaRPr>
          </a:p>
        </p:txBody>
      </p:sp>
      <p:cxnSp>
        <p:nvCxnSpPr>
          <p:cNvPr id="34" name="直接箭头连接符 33"/>
          <p:cNvCxnSpPr/>
          <p:nvPr/>
        </p:nvCxnSpPr>
        <p:spPr>
          <a:xfrm flipV="1">
            <a:off x="4353560" y="2922905"/>
            <a:ext cx="0" cy="480695"/>
          </a:xfrm>
          <a:prstGeom prst="straightConnector1">
            <a:avLst/>
          </a:prstGeom>
          <a:ln w="38100">
            <a:solidFill>
              <a:srgbClr val="AA6500"/>
            </a:solidFill>
            <a:tailEnd type="arrow"/>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604520" y="4575810"/>
            <a:ext cx="8108950" cy="1753235"/>
          </a:xfrm>
          <a:prstGeom prst="rect">
            <a:avLst/>
          </a:prstGeom>
          <a:noFill/>
        </p:spPr>
        <p:txBody>
          <a:bodyPr wrap="square" rtlCol="0">
            <a:spAutoFit/>
          </a:bodyPr>
          <a:p>
            <a:pPr>
              <a:lnSpc>
                <a:spcPct val="150000"/>
              </a:lnSpc>
            </a:pPr>
            <a:r>
              <a:rPr b="1" spc="100">
                <a:latin typeface="微软雅黑" panose="020B0503020204020204" pitchFamily="34" charset="-122"/>
                <a:ea typeface="微软雅黑" panose="020B0503020204020204" pitchFamily="34" charset="-122"/>
              </a:rPr>
              <a:t>注1</a:t>
            </a:r>
            <a:r>
              <a:rPr spc="100">
                <a:latin typeface="微软雅黑" panose="020B0503020204020204" pitchFamily="34" charset="-122"/>
                <a:ea typeface="微软雅黑" panose="020B0503020204020204" pitchFamily="34" charset="-122"/>
              </a:rPr>
              <a:t>：缓考总评成绩不合格者</a:t>
            </a:r>
            <a:r>
              <a:rPr b="1" spc="100">
                <a:solidFill>
                  <a:srgbClr val="AA6500"/>
                </a:solidFill>
                <a:latin typeface="微软雅黑" panose="020B0503020204020204" pitchFamily="34" charset="-122"/>
                <a:ea typeface="微软雅黑" panose="020B0503020204020204" pitchFamily="34" charset="-122"/>
              </a:rPr>
              <a:t>不得补考</a:t>
            </a:r>
            <a:r>
              <a:rPr lang="zh-CN" b="1" spc="100">
                <a:solidFill>
                  <a:srgbClr val="AA6500"/>
                </a:solidFill>
                <a:latin typeface="微软雅黑" panose="020B0503020204020204" pitchFamily="34" charset="-122"/>
                <a:ea typeface="微软雅黑" panose="020B0503020204020204" pitchFamily="34" charset="-122"/>
              </a:rPr>
              <a:t>。</a:t>
            </a:r>
            <a:endParaRPr b="1" spc="100">
              <a:solidFill>
                <a:srgbClr val="AA6500"/>
              </a:solidFill>
              <a:latin typeface="微软雅黑" panose="020B0503020204020204" pitchFamily="34" charset="-122"/>
              <a:ea typeface="微软雅黑" panose="020B0503020204020204" pitchFamily="34" charset="-122"/>
            </a:endParaRPr>
          </a:p>
          <a:p>
            <a:pPr>
              <a:lnSpc>
                <a:spcPct val="150000"/>
              </a:lnSpc>
            </a:pPr>
            <a:r>
              <a:rPr b="1" spc="100">
                <a:latin typeface="微软雅黑" panose="020B0503020204020204" pitchFamily="34" charset="-122"/>
                <a:ea typeface="微软雅黑" panose="020B0503020204020204" pitchFamily="34" charset="-122"/>
              </a:rPr>
              <a:t>注2</a:t>
            </a:r>
            <a:r>
              <a:rPr spc="100">
                <a:latin typeface="微软雅黑" panose="020B0503020204020204" pitchFamily="34" charset="-122"/>
                <a:ea typeface="微软雅黑" panose="020B0503020204020204" pitchFamily="34" charset="-122"/>
              </a:rPr>
              <a:t>：未申请或未确认者，不得缓考。</a:t>
            </a:r>
            <a:endParaRPr spc="100">
              <a:latin typeface="微软雅黑" panose="020B0503020204020204" pitchFamily="34" charset="-122"/>
              <a:ea typeface="微软雅黑" panose="020B0503020204020204" pitchFamily="34" charset="-122"/>
            </a:endParaRPr>
          </a:p>
          <a:p>
            <a:pPr>
              <a:lnSpc>
                <a:spcPct val="150000"/>
              </a:lnSpc>
            </a:pPr>
            <a:r>
              <a:rPr b="1" spc="100">
                <a:latin typeface="微软雅黑" panose="020B0503020204020204" pitchFamily="34" charset="-122"/>
                <a:ea typeface="微软雅黑" panose="020B0503020204020204" pitchFamily="34" charset="-122"/>
              </a:rPr>
              <a:t>注3</a:t>
            </a:r>
            <a:r>
              <a:rPr spc="100">
                <a:latin typeface="微软雅黑" panose="020B0503020204020204" pitchFamily="34" charset="-122"/>
                <a:ea typeface="微软雅黑" panose="020B0503020204020204" pitchFamily="34" charset="-122"/>
              </a:rPr>
              <a:t>：因突发事件不能参加考试，应于第一时间向任课老师说明情况，并</a:t>
            </a:r>
            <a:r>
              <a:rPr lang="zh-CN" spc="100">
                <a:latin typeface="微软雅黑" panose="020B0503020204020204" pitchFamily="34" charset="-122"/>
                <a:ea typeface="微软雅黑" panose="020B0503020204020204" pitchFamily="34" charset="-122"/>
              </a:rPr>
              <a:t>于</a:t>
            </a:r>
            <a:r>
              <a:rPr spc="100">
                <a:latin typeface="微软雅黑" panose="020B0503020204020204" pitchFamily="34" charset="-122"/>
                <a:ea typeface="微软雅黑" panose="020B0503020204020204" pitchFamily="34" charset="-122"/>
              </a:rPr>
              <a:t>事后及时到开课学院补办缓考手续。</a:t>
            </a:r>
            <a:endParaRPr spc="100">
              <a:latin typeface="微软雅黑" panose="020B0503020204020204" pitchFamily="34" charset="-122"/>
              <a:ea typeface="微软雅黑" panose="020B0503020204020204" pitchFamily="34" charset="-122"/>
            </a:endParaRPr>
          </a:p>
        </p:txBody>
      </p:sp>
      <p:pic>
        <p:nvPicPr>
          <p:cNvPr id="38" name="图片 37" descr="傅蓉婷-20211029秋景的副本"/>
          <p:cNvPicPr>
            <a:picLocks noChangeAspect="1"/>
          </p:cNvPicPr>
          <p:nvPr/>
        </p:nvPicPr>
        <p:blipFill>
          <a:blip r:embed="rId3">
            <a:alphaModFix amt="80000"/>
          </a:blip>
          <a:srcRect l="12812" b="18"/>
          <a:stretch>
            <a:fillRect/>
          </a:stretch>
        </p:blipFill>
        <p:spPr>
          <a:xfrm>
            <a:off x="7533005" y="855980"/>
            <a:ext cx="4658360" cy="3561715"/>
          </a:xfrm>
          <a:custGeom>
            <a:avLst/>
            <a:gdLst/>
            <a:ahLst/>
            <a:cxnLst>
              <a:cxn ang="3">
                <a:pos x="hc" y="t"/>
              </a:cxn>
              <a:cxn ang="cd2">
                <a:pos x="l" y="vc"/>
              </a:cxn>
              <a:cxn ang="cd4">
                <a:pos x="hc" y="b"/>
              </a:cxn>
              <a:cxn ang="0">
                <a:pos x="r" y="vc"/>
              </a:cxn>
            </a:cxnLst>
            <a:rect l="l" t="t" r="r" b="b"/>
            <a:pathLst>
              <a:path w="7336" h="5609">
                <a:moveTo>
                  <a:pt x="0" y="0"/>
                </a:moveTo>
                <a:lnTo>
                  <a:pt x="7336" y="0"/>
                </a:lnTo>
                <a:lnTo>
                  <a:pt x="7336" y="5609"/>
                </a:lnTo>
                <a:lnTo>
                  <a:pt x="0" y="5609"/>
                </a:lnTo>
                <a:lnTo>
                  <a:pt x="0" y="0"/>
                </a:lnTo>
                <a:close/>
              </a:path>
            </a:pathLst>
          </a:custGeom>
          <a:effectLst>
            <a:softEdge rad="63500"/>
          </a:effectLst>
        </p:spPr>
      </p:pic>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67" name="Rectangle: Rounded Corners 58"/>
          <p:cNvSpPr/>
          <p:nvPr/>
        </p:nvSpPr>
        <p:spPr>
          <a:xfrm>
            <a:off x="489585" y="953770"/>
            <a:ext cx="7502525" cy="1269365"/>
          </a:xfrm>
          <a:prstGeom prst="roundRect">
            <a:avLst>
              <a:gd name="adj" fmla="val 2718"/>
            </a:avLst>
          </a:prstGeom>
          <a:solidFill>
            <a:srgbClr val="FADE93">
              <a:alpha val="2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sp>
        <p:nvSpPr>
          <p:cNvPr id="172" name="Rectangle: Rounded Corners 58"/>
          <p:cNvSpPr/>
          <p:nvPr/>
        </p:nvSpPr>
        <p:spPr>
          <a:xfrm>
            <a:off x="489585" y="2484120"/>
            <a:ext cx="11702415" cy="3949065"/>
          </a:xfrm>
          <a:prstGeom prst="roundRect">
            <a:avLst>
              <a:gd name="adj" fmla="val 2718"/>
            </a:avLst>
          </a:prstGeom>
          <a:solidFill>
            <a:srgbClr val="FADE93">
              <a:alpha val="2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pic>
        <p:nvPicPr>
          <p:cNvPr id="8" name="图片 7" descr="&amp;pky99113016322&amp;"/>
          <p:cNvPicPr>
            <a:picLocks noChangeAspect="1"/>
          </p:cNvPicPr>
          <p:nvPr/>
        </p:nvPicPr>
        <p:blipFill>
          <a:blip r:embed="rId1"/>
          <a:srcRect t="16275" b="4006"/>
          <a:stretch>
            <a:fillRect/>
          </a:stretch>
        </p:blipFill>
        <p:spPr>
          <a:xfrm>
            <a:off x="9012555" y="2484120"/>
            <a:ext cx="2882900" cy="3375660"/>
          </a:xfrm>
          <a:prstGeom prst="rect">
            <a:avLst/>
          </a:prstGeom>
        </p:spPr>
      </p:pic>
      <p:sp>
        <p:nvSpPr>
          <p:cNvPr id="146" name="Rectangle 7"/>
          <p:cNvSpPr>
            <a:spLocks noChangeArrowheads="1"/>
          </p:cNvSpPr>
          <p:nvPr/>
        </p:nvSpPr>
        <p:spPr bwMode="auto">
          <a:xfrm>
            <a:off x="7988300" y="6440805"/>
            <a:ext cx="433070" cy="427990"/>
          </a:xfrm>
          <a:prstGeom prst="rect">
            <a:avLst/>
          </a:prstGeom>
          <a:solidFill>
            <a:srgbClr val="F3BB11"/>
          </a:solidFill>
          <a:ln>
            <a:noFill/>
          </a:ln>
        </p:spPr>
        <p:txBody>
          <a:bodyPr vert="horz" wrap="square" lIns="91440" tIns="45720" rIns="91440" bIns="45720" numCol="1" anchor="t" anchorCtr="0" compatLnSpc="1"/>
          <a:lstStyle/>
          <a:p>
            <a:endParaRPr lang="zh-CN" altLang="en-US"/>
          </a:p>
        </p:txBody>
      </p:sp>
      <p:sp>
        <p:nvSpPr>
          <p:cNvPr id="147" name="Rectangle 8"/>
          <p:cNvSpPr>
            <a:spLocks noChangeArrowheads="1"/>
          </p:cNvSpPr>
          <p:nvPr/>
        </p:nvSpPr>
        <p:spPr bwMode="auto">
          <a:xfrm>
            <a:off x="8420100" y="6439535"/>
            <a:ext cx="434340" cy="427990"/>
          </a:xfrm>
          <a:prstGeom prst="rect">
            <a:avLst/>
          </a:prstGeom>
          <a:solidFill>
            <a:srgbClr val="FADE93"/>
          </a:solidFill>
          <a:ln>
            <a:noFill/>
          </a:ln>
        </p:spPr>
        <p:txBody>
          <a:bodyPr vert="horz" wrap="square" lIns="91440" tIns="45720" rIns="91440" bIns="45720" numCol="1" anchor="t" anchorCtr="0" compatLnSpc="1"/>
          <a:lstStyle/>
          <a:p>
            <a:endParaRPr lang="zh-CN" altLang="en-US"/>
          </a:p>
        </p:txBody>
      </p:sp>
      <p:sp>
        <p:nvSpPr>
          <p:cNvPr id="148" name="Rectangle 9"/>
          <p:cNvSpPr>
            <a:spLocks noChangeArrowheads="1"/>
          </p:cNvSpPr>
          <p:nvPr/>
        </p:nvSpPr>
        <p:spPr bwMode="auto">
          <a:xfrm>
            <a:off x="7546340" y="6013450"/>
            <a:ext cx="445135" cy="427990"/>
          </a:xfrm>
          <a:prstGeom prst="rect">
            <a:avLst/>
          </a:prstGeom>
          <a:solidFill>
            <a:srgbClr val="B2850E"/>
          </a:solidFill>
          <a:ln>
            <a:noFill/>
          </a:ln>
        </p:spPr>
        <p:txBody>
          <a:bodyPr vert="horz" wrap="square" lIns="91440" tIns="45720" rIns="91440" bIns="45720" numCol="1" anchor="t" anchorCtr="0" compatLnSpc="1"/>
          <a:lstStyle/>
          <a:p>
            <a:endParaRPr lang="zh-CN" altLang="en-US"/>
          </a:p>
        </p:txBody>
      </p:sp>
      <p:sp>
        <p:nvSpPr>
          <p:cNvPr id="149" name="Rectangle 10"/>
          <p:cNvSpPr>
            <a:spLocks noChangeArrowheads="1"/>
          </p:cNvSpPr>
          <p:nvPr/>
        </p:nvSpPr>
        <p:spPr bwMode="auto">
          <a:xfrm>
            <a:off x="9726295" y="6423660"/>
            <a:ext cx="434340" cy="427990"/>
          </a:xfrm>
          <a:prstGeom prst="rect">
            <a:avLst/>
          </a:prstGeom>
          <a:solidFill>
            <a:srgbClr val="F3BB11"/>
          </a:solidFill>
          <a:ln>
            <a:noFill/>
          </a:ln>
        </p:spPr>
        <p:txBody>
          <a:bodyPr vert="horz" wrap="square" lIns="91440" tIns="45720" rIns="91440" bIns="45720" numCol="1" anchor="t" anchorCtr="0" compatLnSpc="1"/>
          <a:lstStyle/>
          <a:p>
            <a:endParaRPr lang="zh-CN" altLang="en-US"/>
          </a:p>
        </p:txBody>
      </p:sp>
      <p:sp>
        <p:nvSpPr>
          <p:cNvPr id="150" name="Rectangle 11"/>
          <p:cNvSpPr>
            <a:spLocks noChangeArrowheads="1"/>
          </p:cNvSpPr>
          <p:nvPr/>
        </p:nvSpPr>
        <p:spPr bwMode="auto">
          <a:xfrm>
            <a:off x="10595610" y="6421120"/>
            <a:ext cx="433070" cy="427990"/>
          </a:xfrm>
          <a:prstGeom prst="rect">
            <a:avLst/>
          </a:prstGeom>
          <a:solidFill>
            <a:srgbClr val="FBE7AE"/>
          </a:solidFill>
          <a:ln>
            <a:noFill/>
          </a:ln>
        </p:spPr>
        <p:txBody>
          <a:bodyPr vert="horz" wrap="square" lIns="91440" tIns="45720" rIns="91440" bIns="45720" numCol="1" anchor="t" anchorCtr="0" compatLnSpc="1"/>
          <a:lstStyle/>
          <a:p>
            <a:endParaRPr lang="zh-CN" altLang="en-US"/>
          </a:p>
        </p:txBody>
      </p:sp>
      <p:sp>
        <p:nvSpPr>
          <p:cNvPr id="151" name="Rectangle 12"/>
          <p:cNvSpPr>
            <a:spLocks noChangeArrowheads="1"/>
          </p:cNvSpPr>
          <p:nvPr/>
        </p:nvSpPr>
        <p:spPr bwMode="auto">
          <a:xfrm>
            <a:off x="9291955" y="6013450"/>
            <a:ext cx="434340" cy="427990"/>
          </a:xfrm>
          <a:prstGeom prst="rect">
            <a:avLst/>
          </a:prstGeom>
          <a:solidFill>
            <a:srgbClr val="B2850E"/>
          </a:solidFill>
          <a:ln>
            <a:noFill/>
          </a:ln>
        </p:spPr>
        <p:txBody>
          <a:bodyPr vert="horz" wrap="square" lIns="91440" tIns="45720" rIns="91440" bIns="45720" numCol="1" anchor="t" anchorCtr="0" compatLnSpc="1"/>
          <a:lstStyle/>
          <a:p>
            <a:endParaRPr lang="zh-CN" altLang="en-US"/>
          </a:p>
        </p:txBody>
      </p:sp>
      <p:sp>
        <p:nvSpPr>
          <p:cNvPr id="152" name="Rectangle 13"/>
          <p:cNvSpPr>
            <a:spLocks noChangeArrowheads="1"/>
          </p:cNvSpPr>
          <p:nvPr/>
        </p:nvSpPr>
        <p:spPr bwMode="auto">
          <a:xfrm>
            <a:off x="11032490" y="6420485"/>
            <a:ext cx="431800" cy="429260"/>
          </a:xfrm>
          <a:prstGeom prst="rect">
            <a:avLst/>
          </a:prstGeom>
          <a:solidFill>
            <a:srgbClr val="FEF3D7"/>
          </a:solidFill>
          <a:ln>
            <a:noFill/>
          </a:ln>
        </p:spPr>
        <p:txBody>
          <a:bodyPr vert="horz" wrap="square" lIns="91440" tIns="45720" rIns="91440" bIns="45720" numCol="1" anchor="t" anchorCtr="0" compatLnSpc="1"/>
          <a:lstStyle/>
          <a:p>
            <a:endParaRPr lang="zh-CN" altLang="en-US"/>
          </a:p>
        </p:txBody>
      </p:sp>
      <p:sp>
        <p:nvSpPr>
          <p:cNvPr id="153" name="Rectangle 14"/>
          <p:cNvSpPr>
            <a:spLocks noChangeArrowheads="1"/>
          </p:cNvSpPr>
          <p:nvPr/>
        </p:nvSpPr>
        <p:spPr bwMode="auto">
          <a:xfrm>
            <a:off x="8856980" y="6012180"/>
            <a:ext cx="434340" cy="429260"/>
          </a:xfrm>
          <a:prstGeom prst="rect">
            <a:avLst/>
          </a:prstGeom>
          <a:solidFill>
            <a:srgbClr val="F3BB11"/>
          </a:solidFill>
          <a:ln>
            <a:noFill/>
          </a:ln>
        </p:spPr>
        <p:txBody>
          <a:bodyPr vert="horz" wrap="square" lIns="91440" tIns="45720" rIns="91440" bIns="45720" numCol="1" anchor="t" anchorCtr="0" compatLnSpc="1"/>
          <a:lstStyle/>
          <a:p>
            <a:endParaRPr lang="zh-CN" altLang="en-US"/>
          </a:p>
        </p:txBody>
      </p:sp>
      <p:sp>
        <p:nvSpPr>
          <p:cNvPr id="154" name="Rectangle 43"/>
          <p:cNvSpPr>
            <a:spLocks noChangeArrowheads="1"/>
          </p:cNvSpPr>
          <p:nvPr/>
        </p:nvSpPr>
        <p:spPr bwMode="auto">
          <a:xfrm>
            <a:off x="11031220" y="6010275"/>
            <a:ext cx="433070" cy="430530"/>
          </a:xfrm>
          <a:prstGeom prst="rect">
            <a:avLst/>
          </a:prstGeom>
          <a:solidFill>
            <a:srgbClr val="F0DC9C"/>
          </a:solidFill>
          <a:ln>
            <a:noFill/>
          </a:ln>
        </p:spPr>
        <p:txBody>
          <a:bodyPr vert="horz" wrap="square" lIns="91440" tIns="45720" rIns="91440" bIns="45720" numCol="1" anchor="t" anchorCtr="0" compatLnSpc="1"/>
          <a:lstStyle/>
          <a:p>
            <a:endParaRPr lang="zh-CN" altLang="en-US"/>
          </a:p>
        </p:txBody>
      </p:sp>
      <p:sp>
        <p:nvSpPr>
          <p:cNvPr id="155" name="Rectangle 9"/>
          <p:cNvSpPr>
            <a:spLocks noChangeArrowheads="1"/>
          </p:cNvSpPr>
          <p:nvPr/>
        </p:nvSpPr>
        <p:spPr bwMode="auto">
          <a:xfrm>
            <a:off x="10160635" y="6013450"/>
            <a:ext cx="435610" cy="426085"/>
          </a:xfrm>
          <a:prstGeom prst="rect">
            <a:avLst/>
          </a:prstGeom>
          <a:solidFill>
            <a:srgbClr val="FADE93"/>
          </a:solidFill>
          <a:ln>
            <a:noFill/>
          </a:ln>
        </p:spPr>
        <p:txBody>
          <a:bodyPr vert="horz" wrap="square" lIns="91440" tIns="45720" rIns="91440" bIns="45720" numCol="1" anchor="t" anchorCtr="0" compatLnSpc="1"/>
          <a:lstStyle/>
          <a:p>
            <a:endParaRPr lang="zh-CN" altLang="en-US"/>
          </a:p>
        </p:txBody>
      </p:sp>
      <p:sp>
        <p:nvSpPr>
          <p:cNvPr id="156" name="Rectangle 7"/>
          <p:cNvSpPr>
            <a:spLocks noChangeArrowheads="1"/>
          </p:cNvSpPr>
          <p:nvPr/>
        </p:nvSpPr>
        <p:spPr bwMode="auto">
          <a:xfrm>
            <a:off x="11895455" y="6013450"/>
            <a:ext cx="433070" cy="427990"/>
          </a:xfrm>
          <a:prstGeom prst="rect">
            <a:avLst/>
          </a:prstGeom>
          <a:solidFill>
            <a:srgbClr val="B2850E"/>
          </a:solidFill>
          <a:ln>
            <a:noFill/>
          </a:ln>
        </p:spPr>
        <p:txBody>
          <a:bodyPr vert="horz" wrap="square" lIns="91440" tIns="45720" rIns="91440" bIns="45720" numCol="1" anchor="t" anchorCtr="0" compatLnSpc="1"/>
          <a:lstStyle/>
          <a:p>
            <a:endParaRPr lang="zh-CN" altLang="en-US"/>
          </a:p>
        </p:txBody>
      </p:sp>
      <p:sp>
        <p:nvSpPr>
          <p:cNvPr id="157" name="Rectangle 8"/>
          <p:cNvSpPr>
            <a:spLocks noChangeArrowheads="1"/>
          </p:cNvSpPr>
          <p:nvPr/>
        </p:nvSpPr>
        <p:spPr bwMode="auto">
          <a:xfrm>
            <a:off x="12485370" y="5585460"/>
            <a:ext cx="434340" cy="427990"/>
          </a:xfrm>
          <a:prstGeom prst="rect">
            <a:avLst/>
          </a:prstGeom>
          <a:solidFill>
            <a:srgbClr val="F0DC9C"/>
          </a:solidFill>
          <a:ln>
            <a:noFill/>
          </a:ln>
        </p:spPr>
        <p:txBody>
          <a:bodyPr vert="horz" wrap="square" lIns="91440" tIns="45720" rIns="91440" bIns="45720" numCol="1" anchor="t" anchorCtr="0" compatLnSpc="1"/>
          <a:lstStyle/>
          <a:p>
            <a:endParaRPr lang="zh-CN" altLang="en-US"/>
          </a:p>
        </p:txBody>
      </p:sp>
      <p:sp>
        <p:nvSpPr>
          <p:cNvPr id="158" name="Rectangle 9"/>
          <p:cNvSpPr>
            <a:spLocks noChangeArrowheads="1"/>
          </p:cNvSpPr>
          <p:nvPr/>
        </p:nvSpPr>
        <p:spPr bwMode="auto">
          <a:xfrm>
            <a:off x="11463655" y="6421120"/>
            <a:ext cx="431800" cy="427990"/>
          </a:xfrm>
          <a:prstGeom prst="rect">
            <a:avLst/>
          </a:prstGeom>
          <a:solidFill>
            <a:srgbClr val="DEAB12"/>
          </a:solidFill>
          <a:ln>
            <a:noFill/>
          </a:ln>
        </p:spPr>
        <p:txBody>
          <a:bodyPr vert="horz" wrap="square" lIns="91440" tIns="45720" rIns="91440" bIns="45720" numCol="1" anchor="t" anchorCtr="0" compatLnSpc="1"/>
          <a:lstStyle/>
          <a:p>
            <a:endParaRPr lang="zh-CN" altLang="en-US"/>
          </a:p>
        </p:txBody>
      </p:sp>
      <p:grpSp>
        <p:nvGrpSpPr>
          <p:cNvPr id="16" name="组合 15"/>
          <p:cNvGrpSpPr/>
          <p:nvPr/>
        </p:nvGrpSpPr>
        <p:grpSpPr>
          <a:xfrm>
            <a:off x="-100330" y="113030"/>
            <a:ext cx="12340590" cy="633730"/>
            <a:chOff x="-158" y="178"/>
            <a:chExt cx="19434" cy="998"/>
          </a:xfrm>
        </p:grpSpPr>
        <p:sp>
          <p:nvSpPr>
            <p:cNvPr id="4" name="矩形 3"/>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p:nvPicPr>
          <p:blipFill>
            <a:blip r:embed="rId2"/>
            <a:stretch>
              <a:fillRect/>
            </a:stretch>
          </p:blipFill>
          <p:spPr>
            <a:xfrm>
              <a:off x="106" y="252"/>
              <a:ext cx="2732" cy="683"/>
            </a:xfrm>
            <a:prstGeom prst="rect">
              <a:avLst/>
            </a:prstGeom>
          </p:spPr>
        </p:pic>
        <p:sp>
          <p:nvSpPr>
            <p:cNvPr id="12" name="文本框 11"/>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03 </a:t>
              </a:r>
              <a:r>
                <a:rPr lang="zh-CN" altLang="en-US" sz="2400" b="1">
                  <a:solidFill>
                    <a:srgbClr val="AA6500"/>
                  </a:solidFill>
                  <a:latin typeface="微软雅黑" panose="020B0503020204020204" pitchFamily="34" charset="-122"/>
                  <a:ea typeface="微软雅黑" panose="020B0503020204020204" pitchFamily="34" charset="-122"/>
                </a:rPr>
                <a:t>缓考及</a:t>
              </a:r>
              <a:r>
                <a:rPr lang="zh-CN" altLang="en-US" sz="2400" b="1">
                  <a:solidFill>
                    <a:srgbClr val="AA6500"/>
                  </a:solidFill>
                  <a:latin typeface="微软雅黑" panose="020B0503020204020204" pitchFamily="34" charset="-122"/>
                  <a:ea typeface="微软雅黑" panose="020B0503020204020204" pitchFamily="34" charset="-122"/>
                  <a:sym typeface="+mn-ea"/>
                </a:rPr>
                <a:t>补考</a:t>
              </a:r>
              <a:r>
                <a:rPr lang="en-US" altLang="zh-CN" sz="2400" b="1">
                  <a:solidFill>
                    <a:srgbClr val="AA6500"/>
                  </a:solidFill>
                  <a:latin typeface="微软雅黑" panose="020B0503020204020204" pitchFamily="34" charset="-122"/>
                  <a:ea typeface="微软雅黑" panose="020B0503020204020204" pitchFamily="34" charset="-122"/>
                  <a:sym typeface="+mn-ea"/>
                </a:rPr>
                <a:t>—</a:t>
              </a:r>
              <a:r>
                <a:rPr lang="zh-CN" altLang="en-US" sz="2400" b="1">
                  <a:solidFill>
                    <a:srgbClr val="AA6500"/>
                  </a:solidFill>
                  <a:latin typeface="微软雅黑" panose="020B0503020204020204" pitchFamily="34" charset="-122"/>
                  <a:ea typeface="微软雅黑" panose="020B0503020204020204" pitchFamily="34" charset="-122"/>
                  <a:sym typeface="+mn-ea"/>
                </a:rPr>
                <a:t>补考</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文本框 16"/>
          <p:cNvSpPr txBox="1"/>
          <p:nvPr/>
        </p:nvSpPr>
        <p:spPr>
          <a:xfrm>
            <a:off x="598805" y="1128395"/>
            <a:ext cx="2369185" cy="398780"/>
          </a:xfrm>
          <a:prstGeom prst="rect">
            <a:avLst/>
          </a:prstGeom>
          <a:noFill/>
        </p:spPr>
        <p:txBody>
          <a:bodyPr wrap="square" rtlCol="0">
            <a:spAutoFit/>
          </a:bodyPr>
          <a:p>
            <a:r>
              <a:rPr lang="zh-CN" altLang="en-US" sz="2000" b="1" spc="100">
                <a:solidFill>
                  <a:srgbClr val="F3BB11"/>
                </a:solidFill>
                <a:uFillTx/>
                <a:latin typeface="微软雅黑" panose="020B0503020204020204" pitchFamily="34" charset="-122"/>
                <a:ea typeface="微软雅黑" panose="020B0503020204020204" pitchFamily="34" charset="-122"/>
                <a:sym typeface="+mn-ea"/>
              </a:rPr>
              <a:t>考前确认</a:t>
            </a:r>
            <a:r>
              <a:rPr lang="zh-CN" altLang="en-US" sz="2000" b="1">
                <a:solidFill>
                  <a:srgbClr val="F3BB11"/>
                </a:solidFill>
                <a:latin typeface="微软雅黑" panose="020B0503020204020204" pitchFamily="34" charset="-122"/>
                <a:ea typeface="微软雅黑" panose="020B0503020204020204" pitchFamily="34" charset="-122"/>
              </a:rPr>
              <a:t>：</a:t>
            </a:r>
            <a:endParaRPr lang="zh-CN" altLang="en-US" sz="2000" b="1">
              <a:solidFill>
                <a:srgbClr val="F3BB1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98805" y="1592580"/>
            <a:ext cx="6688455" cy="423545"/>
          </a:xfrm>
          <a:prstGeom prst="rect">
            <a:avLst/>
          </a:prstGeom>
          <a:noFill/>
        </p:spPr>
        <p:txBody>
          <a:bodyPr wrap="square" rtlCol="0">
            <a:spAutoFit/>
          </a:bodyPr>
          <a:p>
            <a:pPr fontAlgn="auto">
              <a:lnSpc>
                <a:spcPct val="120000"/>
              </a:lnSpc>
            </a:pPr>
            <a:r>
              <a:rPr lang="zh-CN" altLang="en-US" spc="100">
                <a:uFillTx/>
                <a:latin typeface="微软雅黑" panose="020B0503020204020204" pitchFamily="34" charset="-122"/>
                <a:ea typeface="微软雅黑" panose="020B0503020204020204" pitchFamily="34" charset="-122"/>
                <a:sym typeface="+mn-ea"/>
              </a:rPr>
              <a:t>在规定时间内（一般在补缓考开始前2周）进入教务系统确认。</a:t>
            </a:r>
            <a:endParaRPr lang="zh-CN" altLang="en-US" spc="100">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610235" y="2675890"/>
            <a:ext cx="2369185" cy="398780"/>
          </a:xfrm>
          <a:prstGeom prst="rect">
            <a:avLst/>
          </a:prstGeom>
          <a:noFill/>
        </p:spPr>
        <p:txBody>
          <a:bodyPr wrap="square" rtlCol="0">
            <a:spAutoFit/>
          </a:bodyPr>
          <a:p>
            <a:r>
              <a:rPr lang="zh-CN" altLang="en-US" sz="2000" b="1">
                <a:solidFill>
                  <a:srgbClr val="F3BB11"/>
                </a:solidFill>
                <a:latin typeface="微软雅黑" panose="020B0503020204020204" pitchFamily="34" charset="-122"/>
                <a:ea typeface="微软雅黑" panose="020B0503020204020204" pitchFamily="34" charset="-122"/>
              </a:rPr>
              <a:t>不予补考情况：</a:t>
            </a:r>
            <a:endParaRPr lang="zh-CN" altLang="en-US" sz="2000" b="1">
              <a:solidFill>
                <a:srgbClr val="F3BB1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10235" y="3069590"/>
            <a:ext cx="8133715" cy="2915285"/>
          </a:xfrm>
          <a:prstGeom prst="rect">
            <a:avLst/>
          </a:prstGeom>
          <a:noFill/>
        </p:spPr>
        <p:txBody>
          <a:bodyPr wrap="square" rtlCol="0">
            <a:spAutoFit/>
          </a:bodyPr>
          <a:p>
            <a:pPr fontAlgn="auto">
              <a:lnSpc>
                <a:spcPct val="170000"/>
              </a:lnSpc>
            </a:pPr>
            <a:r>
              <a:rPr lang="en-US" altLang="zh-CN" spc="10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未在规定时间内补考确认</a:t>
            </a:r>
            <a:r>
              <a:rPr lang="zh-CN"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fontAlgn="auto">
              <a:lnSpc>
                <a:spcPct val="170000"/>
              </a:lnSpc>
            </a:pPr>
            <a:r>
              <a:rPr lang="en-US" altLang="zh-CN"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2.</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考试违规</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fontAlgn="auto">
              <a:lnSpc>
                <a:spcPct val="170000"/>
              </a:lnSpc>
            </a:pPr>
            <a:r>
              <a:rPr lang="en-US" altLang="zh-CN"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3.</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缓考总评成绩不及格</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fontAlgn="auto">
              <a:lnSpc>
                <a:spcPct val="170000"/>
              </a:lnSpc>
            </a:pPr>
            <a:r>
              <a:rPr lang="en-US" altLang="zh-CN"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4.</a:t>
            </a:r>
            <a:r>
              <a:rPr lang="zh-CN" altLang="en-US" b="1" spc="100">
                <a:uFillTx/>
                <a:latin typeface="微软雅黑" panose="020B0503020204020204" pitchFamily="34" charset="-122"/>
                <a:ea typeface="微软雅黑" panose="020B0503020204020204" pitchFamily="34" charset="-122"/>
                <a:sym typeface="+mn-ea"/>
              </a:rPr>
              <a:t>旷考</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（考试迟到半小时及以上）</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fontAlgn="auto">
              <a:lnSpc>
                <a:spcPct val="170000"/>
              </a:lnSpc>
            </a:pPr>
            <a:r>
              <a:rPr lang="en-US" altLang="zh-CN"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5.</a:t>
            </a:r>
            <a:r>
              <a:rPr lang="zh-CN" altLang="en-US" b="1" spc="100">
                <a:uFillTx/>
                <a:latin typeface="微软雅黑" panose="020B0503020204020204" pitchFamily="34" charset="-122"/>
                <a:ea typeface="微软雅黑" panose="020B0503020204020204" pitchFamily="34" charset="-122"/>
                <a:sym typeface="+mn-ea"/>
              </a:rPr>
              <a:t>取消考试资格</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（缺课1/3及以上或教师随机点名3次及以上未到）</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a:t>
            </a:r>
            <a:endPar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a:p>
            <a:pPr fontAlgn="auto">
              <a:lnSpc>
                <a:spcPct val="170000"/>
              </a:lnSpc>
            </a:pPr>
            <a:r>
              <a:rPr lang="en-US" altLang="zh-CN"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6.</a:t>
            </a:r>
            <a:r>
              <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实践类课程。</a:t>
            </a:r>
            <a:endParaRPr lang="zh-CN" altLang="en-US"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sp>
        <p:nvSpPr>
          <p:cNvPr id="173" name="Rectangle 7"/>
          <p:cNvSpPr>
            <a:spLocks noChangeArrowheads="1"/>
          </p:cNvSpPr>
          <p:nvPr/>
        </p:nvSpPr>
        <p:spPr bwMode="auto">
          <a:xfrm>
            <a:off x="6680835" y="6424295"/>
            <a:ext cx="433070" cy="427990"/>
          </a:xfrm>
          <a:prstGeom prst="rect">
            <a:avLst/>
          </a:prstGeom>
          <a:solidFill>
            <a:srgbClr val="F0DC9C"/>
          </a:solidFill>
          <a:ln>
            <a:noFill/>
          </a:ln>
        </p:spPr>
        <p:txBody>
          <a:bodyPr vert="horz" wrap="square" lIns="91440" tIns="45720" rIns="91440" bIns="45720" numCol="1" anchor="t" anchorCtr="0" compatLnSpc="1"/>
          <a:p>
            <a:endParaRPr lang="zh-CN" altLang="en-US"/>
          </a:p>
        </p:txBody>
      </p:sp>
      <p:sp>
        <p:nvSpPr>
          <p:cNvPr id="174" name="Rectangle 8"/>
          <p:cNvSpPr>
            <a:spLocks noChangeArrowheads="1"/>
          </p:cNvSpPr>
          <p:nvPr/>
        </p:nvSpPr>
        <p:spPr bwMode="auto">
          <a:xfrm>
            <a:off x="7122160" y="6017260"/>
            <a:ext cx="434340" cy="427990"/>
          </a:xfrm>
          <a:prstGeom prst="rect">
            <a:avLst/>
          </a:prstGeom>
          <a:solidFill>
            <a:srgbClr val="F0DC9C"/>
          </a:solidFill>
          <a:ln>
            <a:noFill/>
          </a:ln>
        </p:spPr>
        <p:txBody>
          <a:bodyPr vert="horz" wrap="square" lIns="91440" tIns="45720" rIns="91440" bIns="45720" numCol="1" anchor="t" anchorCtr="0" compatLnSpc="1"/>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pic>
        <p:nvPicPr>
          <p:cNvPr id="37" name="图片 36" descr="王悦仰-2021.10.29.秋景.王悦仰10"/>
          <p:cNvPicPr>
            <a:picLocks noChangeAspect="1"/>
          </p:cNvPicPr>
          <p:nvPr/>
        </p:nvPicPr>
        <p:blipFill>
          <a:blip r:embed="rId1"/>
          <a:stretch>
            <a:fillRect/>
          </a:stretch>
        </p:blipFill>
        <p:spPr>
          <a:xfrm>
            <a:off x="376555" y="1871980"/>
            <a:ext cx="5631180" cy="3753485"/>
          </a:xfrm>
          <a:prstGeom prst="rect">
            <a:avLst/>
          </a:prstGeom>
        </p:spPr>
      </p:pic>
      <p:grpSp>
        <p:nvGrpSpPr>
          <p:cNvPr id="6" name="组合 5" hidden="1"/>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2"/>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05 </a:t>
              </a:r>
              <a:r>
                <a:rPr lang="zh-CN" altLang="en-US" sz="2400" b="1">
                  <a:solidFill>
                    <a:srgbClr val="AA6500"/>
                  </a:solidFill>
                  <a:latin typeface="微软雅黑" panose="020B0503020204020204" pitchFamily="34" charset="-122"/>
                  <a:ea typeface="微软雅黑" panose="020B0503020204020204" pitchFamily="34" charset="-122"/>
                  <a:sym typeface="+mn-ea"/>
                </a:rPr>
                <a:t>相关文件</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矩形 2"/>
          <p:cNvSpPr/>
          <p:nvPr/>
        </p:nvSpPr>
        <p:spPr>
          <a:xfrm>
            <a:off x="3655695" y="1150620"/>
            <a:ext cx="8584565" cy="5114290"/>
          </a:xfrm>
          <a:prstGeom prst="rect">
            <a:avLst/>
          </a:prstGeom>
          <a:solidFill>
            <a:srgbClr val="FAD887">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772" name="Straight Connector 771"/>
          <p:cNvCxnSpPr/>
          <p:nvPr/>
        </p:nvCxnSpPr>
        <p:spPr>
          <a:xfrm>
            <a:off x="4370705" y="2233295"/>
            <a:ext cx="7701280" cy="0"/>
          </a:xfrm>
          <a:prstGeom prst="line">
            <a:avLst/>
          </a:prstGeom>
          <a:ln>
            <a:solidFill>
              <a:srgbClr val="AA6500"/>
            </a:solidFill>
          </a:ln>
        </p:spPr>
        <p:style>
          <a:lnRef idx="1">
            <a:schemeClr val="accent1"/>
          </a:lnRef>
          <a:fillRef idx="0">
            <a:schemeClr val="accent1"/>
          </a:fillRef>
          <a:effectRef idx="0">
            <a:schemeClr val="accent1"/>
          </a:effectRef>
          <a:fontRef idx="minor">
            <a:schemeClr val="tx1"/>
          </a:fontRef>
        </p:style>
      </p:cxnSp>
      <p:cxnSp>
        <p:nvCxnSpPr>
          <p:cNvPr id="43" name="Straight Connector 771"/>
          <p:cNvCxnSpPr/>
          <p:nvPr/>
        </p:nvCxnSpPr>
        <p:spPr>
          <a:xfrm>
            <a:off x="4370705" y="3132455"/>
            <a:ext cx="7701280" cy="0"/>
          </a:xfrm>
          <a:prstGeom prst="line">
            <a:avLst/>
          </a:prstGeom>
          <a:ln>
            <a:solidFill>
              <a:srgbClr val="AA6500"/>
            </a:solidFill>
          </a:ln>
        </p:spPr>
        <p:style>
          <a:lnRef idx="1">
            <a:schemeClr val="accent1"/>
          </a:lnRef>
          <a:fillRef idx="0">
            <a:schemeClr val="accent1"/>
          </a:fillRef>
          <a:effectRef idx="0">
            <a:schemeClr val="accent1"/>
          </a:effectRef>
          <a:fontRef idx="minor">
            <a:schemeClr val="tx1"/>
          </a:fontRef>
        </p:style>
      </p:cxnSp>
      <p:cxnSp>
        <p:nvCxnSpPr>
          <p:cNvPr id="45" name="Straight Connector 771"/>
          <p:cNvCxnSpPr/>
          <p:nvPr/>
        </p:nvCxnSpPr>
        <p:spPr>
          <a:xfrm>
            <a:off x="4370705" y="4071620"/>
            <a:ext cx="7701280" cy="0"/>
          </a:xfrm>
          <a:prstGeom prst="line">
            <a:avLst/>
          </a:prstGeom>
          <a:ln>
            <a:solidFill>
              <a:srgbClr val="AA6500"/>
            </a:solidFill>
          </a:ln>
        </p:spPr>
        <p:style>
          <a:lnRef idx="1">
            <a:schemeClr val="accent1"/>
          </a:lnRef>
          <a:fillRef idx="0">
            <a:schemeClr val="accent1"/>
          </a:fillRef>
          <a:effectRef idx="0">
            <a:schemeClr val="accent1"/>
          </a:effectRef>
          <a:fontRef idx="minor">
            <a:schemeClr val="tx1"/>
          </a:fontRef>
        </p:style>
      </p:cxnSp>
      <p:cxnSp>
        <p:nvCxnSpPr>
          <p:cNvPr id="47" name="Straight Connector 771"/>
          <p:cNvCxnSpPr/>
          <p:nvPr/>
        </p:nvCxnSpPr>
        <p:spPr>
          <a:xfrm>
            <a:off x="4359910" y="5092700"/>
            <a:ext cx="7701280" cy="0"/>
          </a:xfrm>
          <a:prstGeom prst="line">
            <a:avLst/>
          </a:prstGeom>
          <a:ln>
            <a:solidFill>
              <a:srgbClr val="AA6500"/>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3466465" y="1418590"/>
            <a:ext cx="9015095" cy="4546600"/>
            <a:chOff x="5459" y="2234"/>
            <a:chExt cx="14197" cy="7160"/>
          </a:xfrm>
        </p:grpSpPr>
        <p:grpSp>
          <p:nvGrpSpPr>
            <p:cNvPr id="50" name="组合 49"/>
            <p:cNvGrpSpPr/>
            <p:nvPr/>
          </p:nvGrpSpPr>
          <p:grpSpPr>
            <a:xfrm>
              <a:off x="5459" y="2234"/>
              <a:ext cx="13552" cy="1139"/>
              <a:chOff x="5459" y="2234"/>
              <a:chExt cx="13552" cy="1139"/>
            </a:xfrm>
          </p:grpSpPr>
          <p:grpSp>
            <p:nvGrpSpPr>
              <p:cNvPr id="73" name="1"/>
              <p:cNvGrpSpPr/>
              <p:nvPr/>
            </p:nvGrpSpPr>
            <p:grpSpPr>
              <a:xfrm>
                <a:off x="5459" y="2234"/>
                <a:ext cx="11001" cy="799"/>
                <a:chOff x="1300" y="2521"/>
                <a:chExt cx="11001" cy="799"/>
              </a:xfrm>
            </p:grpSpPr>
            <p:grpSp>
              <p:nvGrpSpPr>
                <p:cNvPr id="4" name="组合 3"/>
                <p:cNvGrpSpPr/>
                <p:nvPr/>
              </p:nvGrpSpPr>
              <p:grpSpPr>
                <a:xfrm>
                  <a:off x="1300" y="2521"/>
                  <a:ext cx="777" cy="752"/>
                  <a:chOff x="1300" y="2521"/>
                  <a:chExt cx="777" cy="752"/>
                </a:xfrm>
              </p:grpSpPr>
              <p:sp>
                <p:nvSpPr>
                  <p:cNvPr id="7" name="矩形 6"/>
                  <p:cNvSpPr/>
                  <p:nvPr/>
                </p:nvSpPr>
                <p:spPr>
                  <a:xfrm>
                    <a:off x="1405" y="2601"/>
                    <a:ext cx="672" cy="672"/>
                  </a:xfrm>
                  <a:prstGeom prst="rect">
                    <a:avLst/>
                  </a:prstGeom>
                  <a:noFill/>
                  <a:ln w="12700" cmpd="sng">
                    <a:solidFill>
                      <a:srgbClr val="AA65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1300" y="2521"/>
                    <a:ext cx="672" cy="672"/>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5" name="文本框 4"/>
                <p:cNvSpPr txBox="1"/>
                <p:nvPr/>
              </p:nvSpPr>
              <p:spPr>
                <a:xfrm>
                  <a:off x="1381" y="2567"/>
                  <a:ext cx="432" cy="580"/>
                </a:xfrm>
                <a:prstGeom prst="rect">
                  <a:avLst/>
                </a:prstGeom>
                <a:noFill/>
              </p:spPr>
              <p:txBody>
                <a:bodyPr wrap="square" rtlCol="0">
                  <a:spAutoFit/>
                </a:bodyPr>
                <a:p>
                  <a:r>
                    <a:rPr lang="en-US" altLang="zh-CN" b="1">
                      <a:solidFill>
                        <a:schemeClr val="bg1"/>
                      </a:solidFill>
                      <a:latin typeface="微软雅黑" panose="020B0503020204020204" pitchFamily="34" charset="-122"/>
                      <a:ea typeface="微软雅黑" panose="020B0503020204020204" pitchFamily="34" charset="-122"/>
                    </a:rPr>
                    <a:t>1</a:t>
                  </a: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317" y="2595"/>
                  <a:ext cx="9984" cy="725"/>
                </a:xfrm>
                <a:prstGeom prst="rect">
                  <a:avLst/>
                </a:prstGeom>
                <a:noFill/>
              </p:spPr>
              <p:txBody>
                <a:bodyPr wrap="square" rtlCol="0">
                  <a:spAutoFit/>
                </a:bodyPr>
                <a:p>
                  <a:r>
                    <a:rPr lang="zh-CN" altLang="en-US" sz="2400">
                      <a:solidFill>
                        <a:srgbClr val="AA6500"/>
                      </a:solidFill>
                      <a:latin typeface="微软雅黑" panose="020B0503020204020204" pitchFamily="34" charset="-122"/>
                      <a:ea typeface="微软雅黑" panose="020B0503020204020204" pitchFamily="34" charset="-122"/>
                      <a:sym typeface="+mn-ea"/>
                    </a:rPr>
                    <a:t>《浙江师范大学学生学籍管理实施细则》</a:t>
                  </a:r>
                  <a:endParaRPr lang="zh-CN" altLang="en-US" sz="2400">
                    <a:solidFill>
                      <a:srgbClr val="AA6500"/>
                    </a:solidFill>
                    <a:latin typeface="微软雅黑" panose="020B0503020204020204" pitchFamily="34" charset="-122"/>
                    <a:ea typeface="微软雅黑" panose="020B0503020204020204" pitchFamily="34" charset="-122"/>
                    <a:sym typeface="+mn-ea"/>
                  </a:endParaRPr>
                </a:p>
              </p:txBody>
            </p:sp>
          </p:grpSp>
          <p:sp>
            <p:nvSpPr>
              <p:cNvPr id="41" name="文本框 40"/>
              <p:cNvSpPr txBox="1"/>
              <p:nvPr/>
            </p:nvSpPr>
            <p:spPr>
              <a:xfrm>
                <a:off x="14931" y="2965"/>
                <a:ext cx="4080" cy="408"/>
              </a:xfrm>
              <a:prstGeom prst="rect">
                <a:avLst/>
              </a:prstGeom>
              <a:noFill/>
            </p:spPr>
            <p:txBody>
              <a:bodyPr wrap="square" rtlCol="0" anchor="t">
                <a:spAutoFit/>
              </a:bodyPr>
              <a:p>
                <a:pPr algn="r"/>
                <a:r>
                  <a:rPr lang="zh-CN" altLang="en-US" sz="1600"/>
                  <a:t>（浙师教字〔2021〕24号）</a:t>
                </a:r>
                <a:endParaRPr lang="zh-CN" altLang="en-US" sz="1600"/>
              </a:p>
            </p:txBody>
          </p:sp>
        </p:grpSp>
        <p:grpSp>
          <p:nvGrpSpPr>
            <p:cNvPr id="51" name="组合 50"/>
            <p:cNvGrpSpPr/>
            <p:nvPr/>
          </p:nvGrpSpPr>
          <p:grpSpPr>
            <a:xfrm>
              <a:off x="5459" y="3698"/>
              <a:ext cx="13552" cy="1087"/>
              <a:chOff x="5459" y="3698"/>
              <a:chExt cx="13552" cy="1087"/>
            </a:xfrm>
          </p:grpSpPr>
          <p:grpSp>
            <p:nvGrpSpPr>
              <p:cNvPr id="13" name="1"/>
              <p:cNvGrpSpPr/>
              <p:nvPr/>
            </p:nvGrpSpPr>
            <p:grpSpPr>
              <a:xfrm>
                <a:off x="5459" y="3698"/>
                <a:ext cx="11001" cy="822"/>
                <a:chOff x="1300" y="2451"/>
                <a:chExt cx="11001" cy="822"/>
              </a:xfrm>
            </p:grpSpPr>
            <p:grpSp>
              <p:nvGrpSpPr>
                <p:cNvPr id="14" name="组合 13"/>
                <p:cNvGrpSpPr/>
                <p:nvPr/>
              </p:nvGrpSpPr>
              <p:grpSpPr>
                <a:xfrm>
                  <a:off x="1300" y="2521"/>
                  <a:ext cx="777" cy="752"/>
                  <a:chOff x="1300" y="2521"/>
                  <a:chExt cx="777" cy="752"/>
                </a:xfrm>
              </p:grpSpPr>
              <p:sp>
                <p:nvSpPr>
                  <p:cNvPr id="15" name="矩形 14"/>
                  <p:cNvSpPr/>
                  <p:nvPr/>
                </p:nvSpPr>
                <p:spPr>
                  <a:xfrm>
                    <a:off x="1405" y="2601"/>
                    <a:ext cx="672" cy="672"/>
                  </a:xfrm>
                  <a:prstGeom prst="rect">
                    <a:avLst/>
                  </a:prstGeom>
                  <a:noFill/>
                  <a:ln w="12700" cmpd="sng">
                    <a:solidFill>
                      <a:srgbClr val="AA65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nvSpPr>
                <p:spPr>
                  <a:xfrm>
                    <a:off x="1300" y="2521"/>
                    <a:ext cx="672" cy="672"/>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文本框 16"/>
                <p:cNvSpPr txBox="1"/>
                <p:nvPr/>
              </p:nvSpPr>
              <p:spPr>
                <a:xfrm>
                  <a:off x="1381" y="2567"/>
                  <a:ext cx="432" cy="580"/>
                </a:xfrm>
                <a:prstGeom prst="rect">
                  <a:avLst/>
                </a:prstGeom>
                <a:noFill/>
              </p:spPr>
              <p:txBody>
                <a:bodyPr wrap="square" rtlCol="0">
                  <a:spAutoFit/>
                </a:bodyPr>
                <a:p>
                  <a:r>
                    <a:rPr lang="en-US" altLang="zh-CN" b="1">
                      <a:solidFill>
                        <a:schemeClr val="bg1"/>
                      </a:solidFill>
                      <a:latin typeface="微软雅黑" panose="020B0503020204020204" pitchFamily="34" charset="-122"/>
                      <a:ea typeface="微软雅黑" panose="020B0503020204020204" pitchFamily="34" charset="-122"/>
                    </a:rPr>
                    <a:t>2</a:t>
                  </a: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317" y="2451"/>
                  <a:ext cx="9984" cy="725"/>
                </a:xfrm>
                <a:prstGeom prst="rect">
                  <a:avLst/>
                </a:prstGeom>
                <a:noFill/>
              </p:spPr>
              <p:txBody>
                <a:bodyPr wrap="square" rtlCol="0">
                  <a:spAutoFit/>
                </a:bodyPr>
                <a:p>
                  <a:r>
                    <a:rPr lang="zh-CN" altLang="en-US" sz="2400">
                      <a:solidFill>
                        <a:srgbClr val="AA6500"/>
                      </a:solidFill>
                      <a:latin typeface="微软雅黑" panose="020B0503020204020204" pitchFamily="34" charset="-122"/>
                      <a:ea typeface="微软雅黑" panose="020B0503020204020204" pitchFamily="34" charset="-122"/>
                      <a:sym typeface="+mn-ea"/>
                    </a:rPr>
                    <a:t>《浙江师范大学考试管理规定》</a:t>
                  </a:r>
                  <a:endParaRPr lang="zh-CN" altLang="en-US" sz="2400">
                    <a:solidFill>
                      <a:srgbClr val="AA6500"/>
                    </a:solidFill>
                    <a:latin typeface="微软雅黑" panose="020B0503020204020204" pitchFamily="34" charset="-122"/>
                    <a:ea typeface="微软雅黑" panose="020B0503020204020204" pitchFamily="34" charset="-122"/>
                    <a:sym typeface="+mn-ea"/>
                  </a:endParaRPr>
                </a:p>
              </p:txBody>
            </p:sp>
          </p:grpSp>
          <p:sp>
            <p:nvSpPr>
              <p:cNvPr id="42" name="文本框 41"/>
              <p:cNvSpPr txBox="1"/>
              <p:nvPr/>
            </p:nvSpPr>
            <p:spPr>
              <a:xfrm>
                <a:off x="14931" y="4381"/>
                <a:ext cx="4080" cy="404"/>
              </a:xfrm>
              <a:prstGeom prst="rect">
                <a:avLst/>
              </a:prstGeom>
              <a:noFill/>
            </p:spPr>
            <p:txBody>
              <a:bodyPr wrap="square" rtlCol="0" anchor="t">
                <a:spAutoFit/>
              </a:bodyPr>
              <a:p>
                <a:pPr algn="r"/>
                <a:r>
                  <a:rPr lang="zh-CN" altLang="en-US" sz="1600"/>
                  <a:t>（浙师教字〔202</a:t>
                </a:r>
                <a:r>
                  <a:rPr lang="en-US" altLang="zh-CN" sz="1600"/>
                  <a:t>0</a:t>
                </a:r>
                <a:r>
                  <a:rPr lang="zh-CN" altLang="en-US" sz="1600"/>
                  <a:t>〕23号）</a:t>
                </a:r>
                <a:endParaRPr lang="zh-CN" altLang="en-US" sz="1600"/>
              </a:p>
            </p:txBody>
          </p:sp>
        </p:grpSp>
        <p:grpSp>
          <p:nvGrpSpPr>
            <p:cNvPr id="52" name="组合 51"/>
            <p:cNvGrpSpPr/>
            <p:nvPr/>
          </p:nvGrpSpPr>
          <p:grpSpPr>
            <a:xfrm>
              <a:off x="5459" y="5185"/>
              <a:ext cx="13552" cy="1053"/>
              <a:chOff x="5459" y="5185"/>
              <a:chExt cx="13552" cy="1053"/>
            </a:xfrm>
          </p:grpSpPr>
          <p:grpSp>
            <p:nvGrpSpPr>
              <p:cNvPr id="19" name="1"/>
              <p:cNvGrpSpPr/>
              <p:nvPr/>
            </p:nvGrpSpPr>
            <p:grpSpPr>
              <a:xfrm>
                <a:off x="5459" y="5185"/>
                <a:ext cx="11001" cy="822"/>
                <a:chOff x="1300" y="2451"/>
                <a:chExt cx="11001" cy="822"/>
              </a:xfrm>
            </p:grpSpPr>
            <p:grpSp>
              <p:nvGrpSpPr>
                <p:cNvPr id="20" name="组合 19"/>
                <p:cNvGrpSpPr/>
                <p:nvPr/>
              </p:nvGrpSpPr>
              <p:grpSpPr>
                <a:xfrm>
                  <a:off x="1300" y="2521"/>
                  <a:ext cx="777" cy="752"/>
                  <a:chOff x="1300" y="2521"/>
                  <a:chExt cx="777" cy="752"/>
                </a:xfrm>
              </p:grpSpPr>
              <p:sp>
                <p:nvSpPr>
                  <p:cNvPr id="21" name="矩形 20"/>
                  <p:cNvSpPr/>
                  <p:nvPr/>
                </p:nvSpPr>
                <p:spPr>
                  <a:xfrm>
                    <a:off x="1405" y="2601"/>
                    <a:ext cx="672" cy="672"/>
                  </a:xfrm>
                  <a:prstGeom prst="rect">
                    <a:avLst/>
                  </a:prstGeom>
                  <a:noFill/>
                  <a:ln w="12700" cmpd="sng">
                    <a:solidFill>
                      <a:srgbClr val="AA65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1300" y="2521"/>
                    <a:ext cx="672" cy="672"/>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3" name="文本框 22"/>
                <p:cNvSpPr txBox="1"/>
                <p:nvPr/>
              </p:nvSpPr>
              <p:spPr>
                <a:xfrm>
                  <a:off x="1381" y="2567"/>
                  <a:ext cx="432" cy="580"/>
                </a:xfrm>
                <a:prstGeom prst="rect">
                  <a:avLst/>
                </a:prstGeom>
                <a:noFill/>
              </p:spPr>
              <p:txBody>
                <a:bodyPr wrap="square" rtlCol="0">
                  <a:spAutoFit/>
                </a:bodyPr>
                <a:p>
                  <a:r>
                    <a:rPr lang="en-US" altLang="zh-CN" b="1">
                      <a:solidFill>
                        <a:schemeClr val="bg1"/>
                      </a:solidFill>
                      <a:latin typeface="微软雅黑" panose="020B0503020204020204" pitchFamily="34" charset="-122"/>
                      <a:ea typeface="微软雅黑" panose="020B0503020204020204" pitchFamily="34" charset="-122"/>
                    </a:rPr>
                    <a:t>3</a:t>
                  </a: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317" y="2451"/>
                  <a:ext cx="9984" cy="725"/>
                </a:xfrm>
                <a:prstGeom prst="rect">
                  <a:avLst/>
                </a:prstGeom>
                <a:noFill/>
              </p:spPr>
              <p:txBody>
                <a:bodyPr wrap="square" rtlCol="0">
                  <a:spAutoFit/>
                </a:bodyPr>
                <a:p>
                  <a:r>
                    <a:rPr lang="zh-CN" altLang="en-US" sz="2400">
                      <a:solidFill>
                        <a:srgbClr val="AA6500"/>
                      </a:solidFill>
                      <a:latin typeface="微软雅黑" panose="020B0503020204020204" pitchFamily="34" charset="-122"/>
                      <a:ea typeface="微软雅黑" panose="020B0503020204020204" pitchFamily="34" charset="-122"/>
                      <a:sym typeface="+mn-ea"/>
                    </a:rPr>
                    <a:t>《浙江师范大学学生违纪处分规定》</a:t>
                  </a:r>
                  <a:endParaRPr lang="zh-CN" altLang="en-US" sz="2400">
                    <a:solidFill>
                      <a:srgbClr val="AA6500"/>
                    </a:solidFill>
                    <a:latin typeface="微软雅黑" panose="020B0503020204020204" pitchFamily="34" charset="-122"/>
                    <a:ea typeface="微软雅黑" panose="020B0503020204020204" pitchFamily="34" charset="-122"/>
                    <a:sym typeface="+mn-ea"/>
                  </a:endParaRPr>
                </a:p>
              </p:txBody>
            </p:sp>
          </p:grpSp>
          <p:sp>
            <p:nvSpPr>
              <p:cNvPr id="44" name="文本框 43"/>
              <p:cNvSpPr txBox="1"/>
              <p:nvPr/>
            </p:nvSpPr>
            <p:spPr>
              <a:xfrm>
                <a:off x="14364" y="5860"/>
                <a:ext cx="4647" cy="378"/>
              </a:xfrm>
              <a:prstGeom prst="rect">
                <a:avLst/>
              </a:prstGeom>
              <a:noFill/>
            </p:spPr>
            <p:txBody>
              <a:bodyPr wrap="square" rtlCol="0" anchor="t">
                <a:spAutoFit/>
              </a:bodyPr>
              <a:p>
                <a:pPr algn="r"/>
                <a:r>
                  <a:rPr lang="zh-CN" altLang="en-US" sz="1600"/>
                  <a:t>（浙师教字〔20</a:t>
                </a:r>
                <a:r>
                  <a:rPr lang="en-US" altLang="zh-CN" sz="1600"/>
                  <a:t>17</a:t>
                </a:r>
                <a:r>
                  <a:rPr lang="zh-CN" altLang="en-US" sz="1600"/>
                  <a:t>〕</a:t>
                </a:r>
                <a:r>
                  <a:rPr lang="en-US" altLang="zh-CN" sz="1600"/>
                  <a:t>155</a:t>
                </a:r>
                <a:r>
                  <a:rPr lang="zh-CN" altLang="en-US" sz="1600"/>
                  <a:t>号）</a:t>
                </a:r>
                <a:endParaRPr lang="zh-CN" altLang="en-US" sz="1600"/>
              </a:p>
            </p:txBody>
          </p:sp>
        </p:grpSp>
        <p:grpSp>
          <p:nvGrpSpPr>
            <p:cNvPr id="53" name="组合 52"/>
            <p:cNvGrpSpPr/>
            <p:nvPr/>
          </p:nvGrpSpPr>
          <p:grpSpPr>
            <a:xfrm>
              <a:off x="5459" y="6672"/>
              <a:ext cx="13552" cy="1187"/>
              <a:chOff x="5459" y="6672"/>
              <a:chExt cx="13552" cy="1187"/>
            </a:xfrm>
          </p:grpSpPr>
          <p:grpSp>
            <p:nvGrpSpPr>
              <p:cNvPr id="25" name="1"/>
              <p:cNvGrpSpPr/>
              <p:nvPr/>
            </p:nvGrpSpPr>
            <p:grpSpPr>
              <a:xfrm>
                <a:off x="5459" y="6672"/>
                <a:ext cx="13261" cy="822"/>
                <a:chOff x="1300" y="2451"/>
                <a:chExt cx="13261" cy="822"/>
              </a:xfrm>
            </p:grpSpPr>
            <p:grpSp>
              <p:nvGrpSpPr>
                <p:cNvPr id="26" name="组合 25"/>
                <p:cNvGrpSpPr/>
                <p:nvPr/>
              </p:nvGrpSpPr>
              <p:grpSpPr>
                <a:xfrm>
                  <a:off x="1300" y="2521"/>
                  <a:ext cx="777" cy="752"/>
                  <a:chOff x="1300" y="2521"/>
                  <a:chExt cx="777" cy="752"/>
                </a:xfrm>
              </p:grpSpPr>
              <p:sp>
                <p:nvSpPr>
                  <p:cNvPr id="27" name="矩形 26"/>
                  <p:cNvSpPr/>
                  <p:nvPr/>
                </p:nvSpPr>
                <p:spPr>
                  <a:xfrm>
                    <a:off x="1405" y="2601"/>
                    <a:ext cx="672" cy="672"/>
                  </a:xfrm>
                  <a:prstGeom prst="rect">
                    <a:avLst/>
                  </a:prstGeom>
                  <a:noFill/>
                  <a:ln w="12700" cmpd="sng">
                    <a:solidFill>
                      <a:srgbClr val="AA65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矩形 28"/>
                  <p:cNvSpPr/>
                  <p:nvPr/>
                </p:nvSpPr>
                <p:spPr>
                  <a:xfrm>
                    <a:off x="1300" y="2521"/>
                    <a:ext cx="672" cy="672"/>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5" name="文本框 34"/>
                <p:cNvSpPr txBox="1"/>
                <p:nvPr/>
              </p:nvSpPr>
              <p:spPr>
                <a:xfrm>
                  <a:off x="1381" y="2567"/>
                  <a:ext cx="432" cy="580"/>
                </a:xfrm>
                <a:prstGeom prst="rect">
                  <a:avLst/>
                </a:prstGeom>
                <a:noFill/>
              </p:spPr>
              <p:txBody>
                <a:bodyPr wrap="square" rtlCol="0">
                  <a:spAutoFit/>
                </a:bodyPr>
                <a:p>
                  <a:r>
                    <a:rPr lang="en-US" altLang="zh-CN" b="1">
                      <a:solidFill>
                        <a:schemeClr val="bg1"/>
                      </a:solidFill>
                      <a:latin typeface="微软雅黑" panose="020B0503020204020204" pitchFamily="34" charset="-122"/>
                      <a:ea typeface="微软雅黑" panose="020B0503020204020204" pitchFamily="34" charset="-122"/>
                    </a:rPr>
                    <a:t>4</a:t>
                  </a: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2317" y="2451"/>
                  <a:ext cx="12244" cy="725"/>
                </a:xfrm>
                <a:prstGeom prst="rect">
                  <a:avLst/>
                </a:prstGeom>
                <a:noFill/>
              </p:spPr>
              <p:txBody>
                <a:bodyPr wrap="square" rtlCol="0">
                  <a:spAutoFit/>
                </a:bodyPr>
                <a:p>
                  <a:r>
                    <a:rPr lang="zh-CN" altLang="en-US" sz="2400">
                      <a:solidFill>
                        <a:srgbClr val="AA6500"/>
                      </a:solidFill>
                      <a:latin typeface="微软雅黑" panose="020B0503020204020204" pitchFamily="34" charset="-122"/>
                      <a:ea typeface="微软雅黑" panose="020B0503020204020204" pitchFamily="34" charset="-122"/>
                      <a:sym typeface="+mn-ea"/>
                    </a:rPr>
                    <a:t>《浙江师范大学本（专）科学生综合素质评价实施办法》</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
            <p:nvSpPr>
              <p:cNvPr id="46" name="文本框 45"/>
              <p:cNvSpPr txBox="1"/>
              <p:nvPr/>
            </p:nvSpPr>
            <p:spPr>
              <a:xfrm>
                <a:off x="14364" y="7447"/>
                <a:ext cx="4647" cy="412"/>
              </a:xfrm>
              <a:prstGeom prst="rect">
                <a:avLst/>
              </a:prstGeom>
              <a:noFill/>
            </p:spPr>
            <p:txBody>
              <a:bodyPr wrap="square" rtlCol="0" anchor="t">
                <a:spAutoFit/>
              </a:bodyPr>
              <a:p>
                <a:pPr algn="r"/>
                <a:r>
                  <a:rPr lang="zh-CN" altLang="en-US" sz="1600"/>
                  <a:t>（浙师学字〔2021〕166 号）</a:t>
                </a:r>
                <a:endParaRPr lang="zh-CN" altLang="en-US" sz="1600"/>
              </a:p>
            </p:txBody>
          </p:sp>
        </p:grpSp>
        <p:grpSp>
          <p:nvGrpSpPr>
            <p:cNvPr id="54" name="组合 53"/>
            <p:cNvGrpSpPr/>
            <p:nvPr/>
          </p:nvGrpSpPr>
          <p:grpSpPr>
            <a:xfrm>
              <a:off x="5459" y="8159"/>
              <a:ext cx="14197" cy="1235"/>
              <a:chOff x="5459" y="8159"/>
              <a:chExt cx="14197" cy="1235"/>
            </a:xfrm>
          </p:grpSpPr>
          <p:grpSp>
            <p:nvGrpSpPr>
              <p:cNvPr id="2" name="1"/>
              <p:cNvGrpSpPr/>
              <p:nvPr/>
            </p:nvGrpSpPr>
            <p:grpSpPr>
              <a:xfrm>
                <a:off x="5459" y="8159"/>
                <a:ext cx="14197" cy="822"/>
                <a:chOff x="1300" y="2451"/>
                <a:chExt cx="14197" cy="822"/>
              </a:xfrm>
            </p:grpSpPr>
            <p:grpSp>
              <p:nvGrpSpPr>
                <p:cNvPr id="9" name="组合 8"/>
                <p:cNvGrpSpPr/>
                <p:nvPr/>
              </p:nvGrpSpPr>
              <p:grpSpPr>
                <a:xfrm>
                  <a:off x="1300" y="2521"/>
                  <a:ext cx="777" cy="752"/>
                  <a:chOff x="1300" y="2521"/>
                  <a:chExt cx="777" cy="752"/>
                </a:xfrm>
              </p:grpSpPr>
              <p:sp>
                <p:nvSpPr>
                  <p:cNvPr id="10" name="矩形 9"/>
                  <p:cNvSpPr/>
                  <p:nvPr/>
                </p:nvSpPr>
                <p:spPr>
                  <a:xfrm>
                    <a:off x="1405" y="2601"/>
                    <a:ext cx="672" cy="672"/>
                  </a:xfrm>
                  <a:prstGeom prst="rect">
                    <a:avLst/>
                  </a:prstGeom>
                  <a:noFill/>
                  <a:ln w="12700" cmpd="sng">
                    <a:solidFill>
                      <a:srgbClr val="AA65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1300" y="2521"/>
                    <a:ext cx="672" cy="672"/>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8" name="文本框 37"/>
                <p:cNvSpPr txBox="1"/>
                <p:nvPr/>
              </p:nvSpPr>
              <p:spPr>
                <a:xfrm>
                  <a:off x="1381" y="2567"/>
                  <a:ext cx="432" cy="580"/>
                </a:xfrm>
                <a:prstGeom prst="rect">
                  <a:avLst/>
                </a:prstGeom>
                <a:noFill/>
              </p:spPr>
              <p:txBody>
                <a:bodyPr wrap="square" rtlCol="0">
                  <a:spAutoFit/>
                </a:bodyPr>
                <a:p>
                  <a:r>
                    <a:rPr lang="en-US" altLang="zh-CN" b="1">
                      <a:solidFill>
                        <a:schemeClr val="bg1"/>
                      </a:solidFill>
                      <a:latin typeface="微软雅黑" panose="020B0503020204020204" pitchFamily="34" charset="-122"/>
                      <a:ea typeface="微软雅黑" panose="020B0503020204020204" pitchFamily="34" charset="-122"/>
                    </a:rPr>
                    <a:t>5</a:t>
                  </a: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317" y="2451"/>
                  <a:ext cx="13180" cy="725"/>
                </a:xfrm>
                <a:prstGeom prst="rect">
                  <a:avLst/>
                </a:prstGeom>
                <a:noFill/>
              </p:spPr>
              <p:txBody>
                <a:bodyPr wrap="square" rtlCol="0">
                  <a:spAutoFit/>
                </a:bodyPr>
                <a:p>
                  <a:r>
                    <a:rPr lang="zh-CN" altLang="en-US" sz="2400">
                      <a:solidFill>
                        <a:srgbClr val="AA6500"/>
                      </a:solidFill>
                      <a:latin typeface="微软雅黑" panose="020B0503020204020204" pitchFamily="34" charset="-122"/>
                      <a:ea typeface="微软雅黑" panose="020B0503020204020204" pitchFamily="34" charset="-122"/>
                      <a:sym typeface="+mn-ea"/>
                    </a:rPr>
                    <a:t>《浙江师范大学本（专）科学生奖学金评定办法（试行）》</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
            <p:nvSpPr>
              <p:cNvPr id="48" name="文本框 47"/>
              <p:cNvSpPr txBox="1"/>
              <p:nvPr/>
            </p:nvSpPr>
            <p:spPr>
              <a:xfrm>
                <a:off x="14364" y="8863"/>
                <a:ext cx="4647" cy="531"/>
              </a:xfrm>
              <a:prstGeom prst="rect">
                <a:avLst/>
              </a:prstGeom>
              <a:noFill/>
            </p:spPr>
            <p:txBody>
              <a:bodyPr wrap="square" rtlCol="0" anchor="t">
                <a:spAutoFit/>
              </a:bodyPr>
              <a:p>
                <a:pPr algn="r"/>
                <a:r>
                  <a:rPr lang="zh-CN" altLang="en-US" sz="1600"/>
                  <a:t>（浙师学字〔2021〕167号）</a:t>
                </a:r>
                <a:endParaRPr lang="zh-CN" altLang="en-US" sz="1600"/>
              </a:p>
            </p:txBody>
          </p:sp>
        </p:grpSp>
      </p:grpSp>
      <p:cxnSp>
        <p:nvCxnSpPr>
          <p:cNvPr id="49" name="Straight Connector 771"/>
          <p:cNvCxnSpPr/>
          <p:nvPr/>
        </p:nvCxnSpPr>
        <p:spPr>
          <a:xfrm>
            <a:off x="4359910" y="5978525"/>
            <a:ext cx="7701280" cy="0"/>
          </a:xfrm>
          <a:prstGeom prst="line">
            <a:avLst/>
          </a:prstGeom>
          <a:ln>
            <a:solidFill>
              <a:srgbClr val="AA6500"/>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26670" y="240030"/>
            <a:ext cx="12340590" cy="633730"/>
            <a:chOff x="-158" y="178"/>
            <a:chExt cx="19434" cy="998"/>
          </a:xfrm>
        </p:grpSpPr>
        <p:sp>
          <p:nvSpPr>
            <p:cNvPr id="56" name="矩形 55"/>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矩形 56"/>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8" name="矩形 57"/>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9" name="图片 58"/>
            <p:cNvPicPr>
              <a:picLocks noChangeAspect="1"/>
            </p:cNvPicPr>
            <p:nvPr/>
          </p:nvPicPr>
          <p:blipFill>
            <a:blip r:embed="rId2"/>
            <a:stretch>
              <a:fillRect/>
            </a:stretch>
          </p:blipFill>
          <p:spPr>
            <a:xfrm>
              <a:off x="106" y="252"/>
              <a:ext cx="2732" cy="683"/>
            </a:xfrm>
            <a:prstGeom prst="rect">
              <a:avLst/>
            </a:prstGeom>
          </p:spPr>
        </p:pic>
        <p:sp>
          <p:nvSpPr>
            <p:cNvPr id="60" name="文本框 59"/>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04  </a:t>
              </a:r>
              <a:r>
                <a:rPr lang="zh-CN" altLang="en-US" sz="2400" b="1">
                  <a:solidFill>
                    <a:srgbClr val="AA6500"/>
                  </a:solidFill>
                  <a:latin typeface="微软雅黑" panose="020B0503020204020204" pitchFamily="34" charset="-122"/>
                  <a:ea typeface="微软雅黑" panose="020B0503020204020204" pitchFamily="34" charset="-122"/>
                </a:rPr>
                <a:t>相关文件</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sp>
          <p:nvSpPr>
            <p:cNvPr id="61" name="矩形 60"/>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Freeform: Shape 149"/>
          <p:cNvSpPr/>
          <p:nvPr/>
        </p:nvSpPr>
        <p:spPr>
          <a:xfrm>
            <a:off x="0" y="3694176"/>
            <a:ext cx="12192000" cy="3163824"/>
          </a:xfrm>
          <a:custGeom>
            <a:avLst/>
            <a:gdLst>
              <a:gd name="connsiteX0" fmla="*/ 2003797 w 12192000"/>
              <a:gd name="connsiteY0" fmla="*/ 997 h 4474299"/>
              <a:gd name="connsiteX1" fmla="*/ 2400300 w 12192000"/>
              <a:gd name="connsiteY1" fmla="*/ 16599 h 4474299"/>
              <a:gd name="connsiteX2" fmla="*/ 5435601 w 12192000"/>
              <a:gd name="connsiteY2" fmla="*/ 1248499 h 4474299"/>
              <a:gd name="connsiteX3" fmla="*/ 7899401 w 12192000"/>
              <a:gd name="connsiteY3" fmla="*/ 1235799 h 4474299"/>
              <a:gd name="connsiteX4" fmla="*/ 10147300 w 12192000"/>
              <a:gd name="connsiteY4" fmla="*/ 2315299 h 4474299"/>
              <a:gd name="connsiteX5" fmla="*/ 12091619 w 12192000"/>
              <a:gd name="connsiteY5" fmla="*/ 1580532 h 4474299"/>
              <a:gd name="connsiteX6" fmla="*/ 12192000 w 12192000"/>
              <a:gd name="connsiteY6" fmla="*/ 1543563 h 4474299"/>
              <a:gd name="connsiteX7" fmla="*/ 12192000 w 12192000"/>
              <a:gd name="connsiteY7" fmla="*/ 4474299 h 4474299"/>
              <a:gd name="connsiteX8" fmla="*/ 0 w 12192000"/>
              <a:gd name="connsiteY8" fmla="*/ 4474299 h 4474299"/>
              <a:gd name="connsiteX9" fmla="*/ 0 w 12192000"/>
              <a:gd name="connsiteY9" fmla="*/ 383415 h 4474299"/>
              <a:gd name="connsiteX10" fmla="*/ 329481 w 12192000"/>
              <a:gd name="connsiteY10" fmla="*/ 292799 h 4474299"/>
              <a:gd name="connsiteX11" fmla="*/ 2003797 w 12192000"/>
              <a:gd name="connsiteY11" fmla="*/ 997 h 447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4474299">
                <a:moveTo>
                  <a:pt x="2003797" y="997"/>
                </a:moveTo>
                <a:cubicBezTo>
                  <a:pt x="2140182" y="-2252"/>
                  <a:pt x="2273036" y="2312"/>
                  <a:pt x="2400300" y="16599"/>
                </a:cubicBezTo>
                <a:cubicBezTo>
                  <a:pt x="3418417" y="130899"/>
                  <a:pt x="4519085" y="1045299"/>
                  <a:pt x="5435601" y="1248499"/>
                </a:cubicBezTo>
                <a:cubicBezTo>
                  <a:pt x="6352117" y="1451699"/>
                  <a:pt x="7114118" y="1057999"/>
                  <a:pt x="7899401" y="1235799"/>
                </a:cubicBezTo>
                <a:cubicBezTo>
                  <a:pt x="8684683" y="1413599"/>
                  <a:pt x="9398000" y="2270849"/>
                  <a:pt x="10147300" y="2315299"/>
                </a:cubicBezTo>
                <a:cubicBezTo>
                  <a:pt x="10756106" y="2351415"/>
                  <a:pt x="11574512" y="1790870"/>
                  <a:pt x="12091619" y="1580532"/>
                </a:cubicBezTo>
                <a:lnTo>
                  <a:pt x="12192000" y="1543563"/>
                </a:lnTo>
                <a:lnTo>
                  <a:pt x="12192000" y="4474299"/>
                </a:lnTo>
                <a:lnTo>
                  <a:pt x="0" y="4474299"/>
                </a:lnTo>
                <a:lnTo>
                  <a:pt x="0" y="383415"/>
                </a:lnTo>
                <a:lnTo>
                  <a:pt x="329481" y="292799"/>
                </a:lnTo>
                <a:cubicBezTo>
                  <a:pt x="856233" y="152008"/>
                  <a:pt x="1458260" y="13995"/>
                  <a:pt x="2003797" y="997"/>
                </a:cubicBezTo>
                <a:close/>
              </a:path>
            </a:pathLst>
          </a:custGeom>
          <a:solidFill>
            <a:srgbClr val="FEF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600">
              <a:solidFill>
                <a:schemeClr val="accent4">
                  <a:lumMod val="50000"/>
                </a:schemeClr>
              </a:solidFill>
            </a:endParaRPr>
          </a:p>
        </p:txBody>
      </p:sp>
      <p:sp>
        <p:nvSpPr>
          <p:cNvPr id="83" name="Freeform 203"/>
          <p:cNvSpPr/>
          <p:nvPr/>
        </p:nvSpPr>
        <p:spPr bwMode="auto">
          <a:xfrm>
            <a:off x="0" y="6443974"/>
            <a:ext cx="1726758" cy="426726"/>
          </a:xfrm>
          <a:custGeom>
            <a:avLst/>
            <a:gdLst>
              <a:gd name="T0" fmla="*/ 0 w 185"/>
              <a:gd name="T1" fmla="*/ 46 h 46"/>
              <a:gd name="T2" fmla="*/ 184 w 185"/>
              <a:gd name="T3" fmla="*/ 46 h 46"/>
              <a:gd name="T4" fmla="*/ 167 w 185"/>
              <a:gd name="T5" fmla="*/ 19 h 46"/>
              <a:gd name="T6" fmla="*/ 139 w 185"/>
              <a:gd name="T7" fmla="*/ 27 h 46"/>
              <a:gd name="T8" fmla="*/ 94 w 185"/>
              <a:gd name="T9" fmla="*/ 2 h 46"/>
              <a:gd name="T10" fmla="*/ 60 w 185"/>
              <a:gd name="T11" fmla="*/ 31 h 46"/>
              <a:gd name="T12" fmla="*/ 52 w 185"/>
              <a:gd name="T13" fmla="*/ 27 h 46"/>
              <a:gd name="T14" fmla="*/ 28 w 185"/>
              <a:gd name="T15" fmla="*/ 25 h 46"/>
              <a:gd name="T16" fmla="*/ 0 w 185"/>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46">
                <a:moveTo>
                  <a:pt x="0" y="46"/>
                </a:moveTo>
                <a:cubicBezTo>
                  <a:pt x="184" y="46"/>
                  <a:pt x="184" y="46"/>
                  <a:pt x="184" y="46"/>
                </a:cubicBezTo>
                <a:cubicBezTo>
                  <a:pt x="184" y="46"/>
                  <a:pt x="185" y="17"/>
                  <a:pt x="167" y="19"/>
                </a:cubicBezTo>
                <a:cubicBezTo>
                  <a:pt x="150" y="21"/>
                  <a:pt x="152" y="29"/>
                  <a:pt x="139" y="27"/>
                </a:cubicBezTo>
                <a:cubicBezTo>
                  <a:pt x="136" y="26"/>
                  <a:pt x="127" y="0"/>
                  <a:pt x="94" y="2"/>
                </a:cubicBezTo>
                <a:cubicBezTo>
                  <a:pt x="74" y="4"/>
                  <a:pt x="68" y="29"/>
                  <a:pt x="60" y="31"/>
                </a:cubicBezTo>
                <a:cubicBezTo>
                  <a:pt x="57" y="32"/>
                  <a:pt x="55" y="29"/>
                  <a:pt x="52" y="27"/>
                </a:cubicBezTo>
                <a:cubicBezTo>
                  <a:pt x="48" y="24"/>
                  <a:pt x="42" y="22"/>
                  <a:pt x="28" y="25"/>
                </a:cubicBezTo>
                <a:cubicBezTo>
                  <a:pt x="5" y="31"/>
                  <a:pt x="0" y="46"/>
                  <a:pt x="0" y="46"/>
                </a:cubicBezTo>
              </a:path>
            </a:pathLst>
          </a:custGeom>
          <a:solidFill>
            <a:schemeClr val="accent5"/>
          </a:solidFill>
          <a:ln>
            <a:noFill/>
          </a:ln>
        </p:spPr>
        <p:txBody>
          <a:bodyPr vert="horz" wrap="square" lIns="91440" tIns="45720" rIns="91440" bIns="45720" numCol="1" anchor="t" anchorCtr="0" compatLnSpc="1"/>
          <a:lstStyle/>
          <a:p>
            <a:endParaRPr lang="id-ID" sz="1600">
              <a:solidFill>
                <a:schemeClr val="accent4">
                  <a:lumMod val="50000"/>
                </a:schemeClr>
              </a:solidFill>
            </a:endParaRPr>
          </a:p>
        </p:txBody>
      </p:sp>
      <p:sp>
        <p:nvSpPr>
          <p:cNvPr id="84" name="Freeform 159"/>
          <p:cNvSpPr/>
          <p:nvPr/>
        </p:nvSpPr>
        <p:spPr bwMode="auto">
          <a:xfrm flipH="1">
            <a:off x="2256840" y="6612589"/>
            <a:ext cx="999656" cy="245411"/>
          </a:xfrm>
          <a:custGeom>
            <a:avLst/>
            <a:gdLst>
              <a:gd name="T0" fmla="*/ 236 w 236"/>
              <a:gd name="T1" fmla="*/ 58 h 58"/>
              <a:gd name="T2" fmla="*/ 1 w 236"/>
              <a:gd name="T3" fmla="*/ 58 h 58"/>
              <a:gd name="T4" fmla="*/ 23 w 236"/>
              <a:gd name="T5" fmla="*/ 24 h 58"/>
              <a:gd name="T6" fmla="*/ 59 w 236"/>
              <a:gd name="T7" fmla="*/ 34 h 58"/>
              <a:gd name="T8" fmla="*/ 116 w 236"/>
              <a:gd name="T9" fmla="*/ 3 h 58"/>
              <a:gd name="T10" fmla="*/ 160 w 236"/>
              <a:gd name="T11" fmla="*/ 39 h 58"/>
              <a:gd name="T12" fmla="*/ 200 w 236"/>
              <a:gd name="T13" fmla="*/ 32 h 58"/>
              <a:gd name="T14" fmla="*/ 236 w 23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58">
                <a:moveTo>
                  <a:pt x="236" y="58"/>
                </a:moveTo>
                <a:cubicBezTo>
                  <a:pt x="1" y="58"/>
                  <a:pt x="1" y="58"/>
                  <a:pt x="1" y="58"/>
                </a:cubicBezTo>
                <a:cubicBezTo>
                  <a:pt x="1" y="58"/>
                  <a:pt x="0" y="21"/>
                  <a:pt x="23" y="24"/>
                </a:cubicBezTo>
                <a:cubicBezTo>
                  <a:pt x="45" y="27"/>
                  <a:pt x="42" y="37"/>
                  <a:pt x="59" y="34"/>
                </a:cubicBezTo>
                <a:cubicBezTo>
                  <a:pt x="63" y="33"/>
                  <a:pt x="74" y="0"/>
                  <a:pt x="116" y="3"/>
                </a:cubicBezTo>
                <a:cubicBezTo>
                  <a:pt x="142" y="5"/>
                  <a:pt x="150" y="37"/>
                  <a:pt x="160" y="39"/>
                </a:cubicBezTo>
                <a:cubicBezTo>
                  <a:pt x="170" y="42"/>
                  <a:pt x="169" y="24"/>
                  <a:pt x="200" y="32"/>
                </a:cubicBezTo>
                <a:cubicBezTo>
                  <a:pt x="231" y="39"/>
                  <a:pt x="236" y="58"/>
                  <a:pt x="236" y="58"/>
                </a:cubicBezTo>
                <a:close/>
              </a:path>
            </a:pathLst>
          </a:custGeom>
          <a:solidFill>
            <a:schemeClr val="accent5"/>
          </a:solidFill>
          <a:ln>
            <a:noFill/>
          </a:ln>
        </p:spPr>
        <p:txBody>
          <a:bodyPr vert="horz" wrap="square" lIns="91440" tIns="45720" rIns="91440" bIns="45720" numCol="1" anchor="t" anchorCtr="0" compatLnSpc="1"/>
          <a:lstStyle/>
          <a:p>
            <a:endParaRPr lang="id-ID" sz="1600">
              <a:solidFill>
                <a:schemeClr val="accent4">
                  <a:lumMod val="50000"/>
                </a:schemeClr>
              </a:solidFill>
            </a:endParaRPr>
          </a:p>
        </p:txBody>
      </p:sp>
      <p:sp>
        <p:nvSpPr>
          <p:cNvPr id="51" name="Freeform 250"/>
          <p:cNvSpPr/>
          <p:nvPr/>
        </p:nvSpPr>
        <p:spPr bwMode="auto">
          <a:xfrm>
            <a:off x="10875645" y="6169025"/>
            <a:ext cx="1360805" cy="730885"/>
          </a:xfrm>
          <a:custGeom>
            <a:avLst/>
            <a:gdLst>
              <a:gd name="T0" fmla="*/ 2 w 680"/>
              <a:gd name="T1" fmla="*/ 309 h 365"/>
              <a:gd name="T2" fmla="*/ 0 w 680"/>
              <a:gd name="T3" fmla="*/ 319 h 365"/>
              <a:gd name="T4" fmla="*/ 55 w 680"/>
              <a:gd name="T5" fmla="*/ 363 h 365"/>
              <a:gd name="T6" fmla="*/ 55 w 680"/>
              <a:gd name="T7" fmla="*/ 364 h 365"/>
              <a:gd name="T8" fmla="*/ 600 w 680"/>
              <a:gd name="T9" fmla="*/ 364 h 365"/>
              <a:gd name="T10" fmla="*/ 671 w 680"/>
              <a:gd name="T11" fmla="*/ 317 h 365"/>
              <a:gd name="T12" fmla="*/ 672 w 680"/>
              <a:gd name="T13" fmla="*/ 314 h 365"/>
              <a:gd name="T14" fmla="*/ 652 w 680"/>
              <a:gd name="T15" fmla="*/ 252 h 365"/>
              <a:gd name="T16" fmla="*/ 671 w 680"/>
              <a:gd name="T17" fmla="*/ 184 h 365"/>
              <a:gd name="T18" fmla="*/ 606 w 680"/>
              <a:gd name="T19" fmla="*/ 156 h 365"/>
              <a:gd name="T20" fmla="*/ 598 w 680"/>
              <a:gd name="T21" fmla="*/ 160 h 365"/>
              <a:gd name="T22" fmla="*/ 573 w 680"/>
              <a:gd name="T23" fmla="*/ 147 h 365"/>
              <a:gd name="T24" fmla="*/ 571 w 680"/>
              <a:gd name="T25" fmla="*/ 117 h 365"/>
              <a:gd name="T26" fmla="*/ 550 w 680"/>
              <a:gd name="T27" fmla="*/ 84 h 365"/>
              <a:gd name="T28" fmla="*/ 481 w 680"/>
              <a:gd name="T29" fmla="*/ 75 h 365"/>
              <a:gd name="T30" fmla="*/ 468 w 680"/>
              <a:gd name="T31" fmla="*/ 79 h 365"/>
              <a:gd name="T32" fmla="*/ 459 w 680"/>
              <a:gd name="T33" fmla="*/ 73 h 365"/>
              <a:gd name="T34" fmla="*/ 422 w 680"/>
              <a:gd name="T35" fmla="*/ 55 h 365"/>
              <a:gd name="T36" fmla="*/ 398 w 680"/>
              <a:gd name="T37" fmla="*/ 51 h 365"/>
              <a:gd name="T38" fmla="*/ 384 w 680"/>
              <a:gd name="T39" fmla="*/ 40 h 365"/>
              <a:gd name="T40" fmla="*/ 231 w 680"/>
              <a:gd name="T41" fmla="*/ 47 h 365"/>
              <a:gd name="T42" fmla="*/ 212 w 680"/>
              <a:gd name="T43" fmla="*/ 63 h 365"/>
              <a:gd name="T44" fmla="*/ 195 w 680"/>
              <a:gd name="T45" fmla="*/ 62 h 365"/>
              <a:gd name="T46" fmla="*/ 122 w 680"/>
              <a:gd name="T47" fmla="*/ 119 h 365"/>
              <a:gd name="T48" fmla="*/ 26 w 680"/>
              <a:gd name="T49" fmla="*/ 162 h 365"/>
              <a:gd name="T50" fmla="*/ 30 w 680"/>
              <a:gd name="T51" fmla="*/ 247 h 365"/>
              <a:gd name="T52" fmla="*/ 2 w 680"/>
              <a:gd name="T53" fmla="*/ 30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0" h="365">
                <a:moveTo>
                  <a:pt x="2" y="309"/>
                </a:moveTo>
                <a:cubicBezTo>
                  <a:pt x="0" y="313"/>
                  <a:pt x="0" y="317"/>
                  <a:pt x="0" y="319"/>
                </a:cubicBezTo>
                <a:cubicBezTo>
                  <a:pt x="5" y="344"/>
                  <a:pt x="31" y="362"/>
                  <a:pt x="55" y="363"/>
                </a:cubicBezTo>
                <a:cubicBezTo>
                  <a:pt x="55" y="364"/>
                  <a:pt x="55" y="364"/>
                  <a:pt x="55" y="364"/>
                </a:cubicBezTo>
                <a:cubicBezTo>
                  <a:pt x="237" y="364"/>
                  <a:pt x="418" y="362"/>
                  <a:pt x="600" y="364"/>
                </a:cubicBezTo>
                <a:cubicBezTo>
                  <a:pt x="631" y="365"/>
                  <a:pt x="660" y="346"/>
                  <a:pt x="671" y="317"/>
                </a:cubicBezTo>
                <a:cubicBezTo>
                  <a:pt x="672" y="316"/>
                  <a:pt x="672" y="315"/>
                  <a:pt x="672" y="314"/>
                </a:cubicBezTo>
                <a:cubicBezTo>
                  <a:pt x="680" y="292"/>
                  <a:pt x="671" y="266"/>
                  <a:pt x="652" y="252"/>
                </a:cubicBezTo>
                <a:cubicBezTo>
                  <a:pt x="665" y="261"/>
                  <a:pt x="673" y="191"/>
                  <a:pt x="671" y="184"/>
                </a:cubicBezTo>
                <a:cubicBezTo>
                  <a:pt x="662" y="155"/>
                  <a:pt x="635" y="142"/>
                  <a:pt x="606" y="156"/>
                </a:cubicBezTo>
                <a:cubicBezTo>
                  <a:pt x="604" y="158"/>
                  <a:pt x="601" y="159"/>
                  <a:pt x="598" y="160"/>
                </a:cubicBezTo>
                <a:cubicBezTo>
                  <a:pt x="588" y="162"/>
                  <a:pt x="580" y="155"/>
                  <a:pt x="573" y="147"/>
                </a:cubicBezTo>
                <a:cubicBezTo>
                  <a:pt x="571" y="145"/>
                  <a:pt x="573" y="122"/>
                  <a:pt x="571" y="117"/>
                </a:cubicBezTo>
                <a:cubicBezTo>
                  <a:pt x="568" y="105"/>
                  <a:pt x="560" y="93"/>
                  <a:pt x="550" y="84"/>
                </a:cubicBezTo>
                <a:cubicBezTo>
                  <a:pt x="531" y="68"/>
                  <a:pt x="504" y="64"/>
                  <a:pt x="481" y="75"/>
                </a:cubicBezTo>
                <a:cubicBezTo>
                  <a:pt x="477" y="77"/>
                  <a:pt x="472" y="80"/>
                  <a:pt x="468" y="79"/>
                </a:cubicBezTo>
                <a:cubicBezTo>
                  <a:pt x="464" y="78"/>
                  <a:pt x="462" y="75"/>
                  <a:pt x="459" y="73"/>
                </a:cubicBezTo>
                <a:cubicBezTo>
                  <a:pt x="449" y="63"/>
                  <a:pt x="435" y="57"/>
                  <a:pt x="422" y="55"/>
                </a:cubicBezTo>
                <a:cubicBezTo>
                  <a:pt x="414" y="54"/>
                  <a:pt x="406" y="55"/>
                  <a:pt x="398" y="51"/>
                </a:cubicBezTo>
                <a:cubicBezTo>
                  <a:pt x="393" y="49"/>
                  <a:pt x="389" y="44"/>
                  <a:pt x="384" y="40"/>
                </a:cubicBezTo>
                <a:cubicBezTo>
                  <a:pt x="342" y="0"/>
                  <a:pt x="269" y="5"/>
                  <a:pt x="231" y="47"/>
                </a:cubicBezTo>
                <a:cubicBezTo>
                  <a:pt x="225" y="54"/>
                  <a:pt x="220" y="61"/>
                  <a:pt x="212" y="63"/>
                </a:cubicBezTo>
                <a:cubicBezTo>
                  <a:pt x="206" y="64"/>
                  <a:pt x="201" y="63"/>
                  <a:pt x="195" y="62"/>
                </a:cubicBezTo>
                <a:cubicBezTo>
                  <a:pt x="162" y="59"/>
                  <a:pt x="127" y="85"/>
                  <a:pt x="122" y="119"/>
                </a:cubicBezTo>
                <a:cubicBezTo>
                  <a:pt x="84" y="111"/>
                  <a:pt x="44" y="128"/>
                  <a:pt x="26" y="162"/>
                </a:cubicBezTo>
                <a:cubicBezTo>
                  <a:pt x="12" y="188"/>
                  <a:pt x="14" y="222"/>
                  <a:pt x="30" y="247"/>
                </a:cubicBezTo>
                <a:cubicBezTo>
                  <a:pt x="29" y="245"/>
                  <a:pt x="8" y="287"/>
                  <a:pt x="2" y="309"/>
                </a:cubicBezTo>
              </a:path>
            </a:pathLst>
          </a:custGeom>
          <a:solidFill>
            <a:srgbClr val="F18870"/>
          </a:solidFill>
          <a:ln>
            <a:noFill/>
          </a:ln>
        </p:spPr>
        <p:txBody>
          <a:bodyPr vert="horz" wrap="square" lIns="91440" tIns="45720" rIns="91440" bIns="45720" numCol="1" anchor="t" anchorCtr="0" compatLnSpc="1"/>
          <a:lstStyle/>
          <a:p>
            <a:endParaRPr lang="id-ID">
              <a:solidFill>
                <a:schemeClr val="accent4">
                  <a:lumMod val="50000"/>
                </a:schemeClr>
              </a:solidFill>
            </a:endParaRPr>
          </a:p>
        </p:txBody>
      </p:sp>
      <p:grpSp>
        <p:nvGrpSpPr>
          <p:cNvPr id="4" name="组合 15"/>
          <p:cNvGrpSpPr/>
          <p:nvPr/>
        </p:nvGrpSpPr>
        <p:grpSpPr>
          <a:xfrm>
            <a:off x="-12700" y="93345"/>
            <a:ext cx="12252960" cy="633730"/>
            <a:chOff x="-20" y="147"/>
            <a:chExt cx="19296" cy="998"/>
          </a:xfrm>
        </p:grpSpPr>
        <p:grpSp>
          <p:nvGrpSpPr>
            <p:cNvPr id="6" name="组合 1"/>
            <p:cNvGrpSpPr/>
            <p:nvPr/>
          </p:nvGrpSpPr>
          <p:grpSpPr>
            <a:xfrm>
              <a:off x="-20" y="147"/>
              <a:ext cx="15891" cy="998"/>
              <a:chOff x="-158" y="178"/>
              <a:chExt cx="15891" cy="998"/>
            </a:xfrm>
          </p:grpSpPr>
          <p:sp>
            <p:nvSpPr>
              <p:cNvPr id="18" name="矩形 1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 cstate="print"/>
              <a:stretch>
                <a:fillRect/>
              </a:stretch>
            </p:blipFill>
            <p:spPr>
              <a:xfrm>
                <a:off x="106" y="252"/>
                <a:ext cx="2732" cy="683"/>
              </a:xfrm>
              <a:prstGeom prst="rect">
                <a:avLst/>
              </a:prstGeom>
            </p:spPr>
          </p:pic>
          <p:sp>
            <p:nvSpPr>
              <p:cNvPr id="24" name="文本框 23"/>
              <p:cNvSpPr txBox="1"/>
              <p:nvPr/>
            </p:nvSpPr>
            <p:spPr>
              <a:xfrm>
                <a:off x="4594" y="451"/>
                <a:ext cx="11139" cy="725"/>
              </a:xfrm>
              <a:prstGeom prst="rect">
                <a:avLst/>
              </a:prstGeom>
              <a:noFill/>
            </p:spPr>
            <p:txBody>
              <a:bodyPr wrap="square" rtlCol="0">
                <a:spAutoFit/>
              </a:bodyPr>
              <a:lstStyle/>
              <a:p>
                <a:endParaRPr lang="zh-CN" altLang="en-US" sz="2400" b="1" dirty="0">
                  <a:solidFill>
                    <a:srgbClr val="AA6500"/>
                  </a:solidFill>
                  <a:latin typeface="微软雅黑" panose="020B0503020204020204" pitchFamily="34" charset="-122"/>
                  <a:ea typeface="微软雅黑" panose="020B0503020204020204" pitchFamily="34" charset="-122"/>
                  <a:sym typeface="+mn-ea"/>
                </a:endParaRPr>
              </a:p>
            </p:txBody>
          </p:sp>
        </p:grpSp>
        <p:sp>
          <p:nvSpPr>
            <p:cNvPr id="25" name="矩形 24"/>
            <p:cNvSpPr/>
            <p:nvPr/>
          </p:nvSpPr>
          <p:spPr>
            <a:xfrm>
              <a:off x="12223" y="711"/>
              <a:ext cx="705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23"/>
          <p:cNvSpPr txBox="1"/>
          <p:nvPr/>
        </p:nvSpPr>
        <p:spPr>
          <a:xfrm>
            <a:off x="3157220" y="228028"/>
            <a:ext cx="7073265" cy="460375"/>
          </a:xfrm>
          <a:prstGeom prst="rect">
            <a:avLst/>
          </a:prstGeom>
          <a:noFill/>
        </p:spPr>
        <p:txBody>
          <a:bodyPr wrap="square" rtlCol="0">
            <a:spAutoFit/>
          </a:bodyPr>
          <a:lstStyle/>
          <a:p>
            <a:r>
              <a:rPr lang="en-US" altLang="zh-CN" sz="2400" b="1" dirty="0" smtClean="0">
                <a:solidFill>
                  <a:srgbClr val="AA6500"/>
                </a:solidFill>
                <a:latin typeface="微软雅黑" panose="020B0503020204020204" pitchFamily="34" charset="-122"/>
                <a:ea typeface="微软雅黑" panose="020B0503020204020204" pitchFamily="34" charset="-122"/>
              </a:rPr>
              <a:t>05 </a:t>
            </a:r>
            <a:r>
              <a:rPr lang="zh-CN" altLang="en-US" sz="2400" b="1" dirty="0" smtClean="0">
                <a:solidFill>
                  <a:srgbClr val="AA6500"/>
                </a:solidFill>
                <a:latin typeface="微软雅黑" panose="020B0503020204020204" pitchFamily="34" charset="-122"/>
                <a:ea typeface="微软雅黑" panose="020B0503020204020204" pitchFamily="34" charset="-122"/>
              </a:rPr>
              <a:t>温馨提醒</a:t>
            </a:r>
            <a:endParaRPr lang="zh-CN" altLang="en-US" sz="2400" b="1" dirty="0">
              <a:solidFill>
                <a:srgbClr val="AA6500"/>
              </a:solidFill>
              <a:latin typeface="微软雅黑" panose="020B0503020204020204" pitchFamily="34" charset="-122"/>
              <a:ea typeface="微软雅黑" panose="020B0503020204020204" pitchFamily="34" charset="-122"/>
              <a:sym typeface="+mn-ea"/>
            </a:endParaRPr>
          </a:p>
        </p:txBody>
      </p:sp>
      <p:sp>
        <p:nvSpPr>
          <p:cNvPr id="41" name="矩形 40"/>
          <p:cNvSpPr/>
          <p:nvPr/>
        </p:nvSpPr>
        <p:spPr>
          <a:xfrm>
            <a:off x="1279132" y="1484358"/>
            <a:ext cx="3406775" cy="7112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sp>
        <p:nvSpPr>
          <p:cNvPr id="42" name="矩形 41"/>
          <p:cNvSpPr/>
          <p:nvPr/>
        </p:nvSpPr>
        <p:spPr>
          <a:xfrm>
            <a:off x="7318934" y="1484358"/>
            <a:ext cx="3406775" cy="7112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sp>
        <p:nvSpPr>
          <p:cNvPr id="43" name="矩形 42"/>
          <p:cNvSpPr/>
          <p:nvPr/>
        </p:nvSpPr>
        <p:spPr>
          <a:xfrm>
            <a:off x="6482687" y="2382520"/>
            <a:ext cx="5020973" cy="3639820"/>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00" kern="0">
              <a:solidFill>
                <a:schemeClr val="accent4">
                  <a:lumMod val="50000"/>
                </a:schemeClr>
              </a:solidFill>
              <a:latin typeface="微软雅黑" panose="020B0503020204020204" pitchFamily="34" charset="-122"/>
              <a:ea typeface="微软雅黑" panose="020B0503020204020204" pitchFamily="34" charset="-122"/>
            </a:endParaRPr>
          </a:p>
        </p:txBody>
      </p:sp>
      <p:sp>
        <p:nvSpPr>
          <p:cNvPr id="47" name="任意多边形 24"/>
          <p:cNvSpPr/>
          <p:nvPr/>
        </p:nvSpPr>
        <p:spPr>
          <a:xfrm rot="2700000">
            <a:off x="3086847" y="2244315"/>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00" kern="0">
              <a:solidFill>
                <a:schemeClr val="accent4">
                  <a:lumMod val="50000"/>
                </a:schemeClr>
              </a:solidFill>
              <a:latin typeface="微软雅黑" panose="020B0503020204020204" pitchFamily="34" charset="-122"/>
              <a:ea typeface="微软雅黑" panose="020B0503020204020204" pitchFamily="34" charset="-122"/>
            </a:endParaRPr>
          </a:p>
        </p:txBody>
      </p:sp>
      <p:sp>
        <p:nvSpPr>
          <p:cNvPr id="48" name="任意多边形 25"/>
          <p:cNvSpPr/>
          <p:nvPr/>
        </p:nvSpPr>
        <p:spPr>
          <a:xfrm rot="2700000">
            <a:off x="7003770" y="2244316"/>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00" kern="0">
              <a:solidFill>
                <a:schemeClr val="accent4">
                  <a:lumMod val="50000"/>
                </a:schemeClr>
              </a:solidFill>
              <a:latin typeface="微软雅黑" panose="020B0503020204020204" pitchFamily="34" charset="-122"/>
              <a:ea typeface="微软雅黑" panose="020B0503020204020204" pitchFamily="34" charset="-122"/>
            </a:endParaRPr>
          </a:p>
        </p:txBody>
      </p:sp>
      <p:sp>
        <p:nvSpPr>
          <p:cNvPr id="49" name="任意多边形 26"/>
          <p:cNvSpPr/>
          <p:nvPr/>
        </p:nvSpPr>
        <p:spPr>
          <a:xfrm rot="2700000">
            <a:off x="10920693" y="2244317"/>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00" kern="0">
              <a:solidFill>
                <a:schemeClr val="accent4">
                  <a:lumMod val="50000"/>
                </a:schemeClr>
              </a:solidFill>
              <a:latin typeface="微软雅黑" panose="020B0503020204020204" pitchFamily="34" charset="-122"/>
              <a:ea typeface="微软雅黑" panose="020B0503020204020204" pitchFamily="34" charset="-122"/>
            </a:endParaRPr>
          </a:p>
        </p:txBody>
      </p:sp>
      <p:sp>
        <p:nvSpPr>
          <p:cNvPr id="50" name="文本框 29"/>
          <p:cNvSpPr txBox="1"/>
          <p:nvPr/>
        </p:nvSpPr>
        <p:spPr>
          <a:xfrm>
            <a:off x="1713347" y="1484191"/>
            <a:ext cx="2346325" cy="584775"/>
          </a:xfrm>
          <a:prstGeom prst="rect">
            <a:avLst/>
          </a:prstGeom>
          <a:noFill/>
        </p:spPr>
        <p:txBody>
          <a:bodyPr wrap="square" rtlCol="0">
            <a:spAutoFit/>
          </a:bodyPr>
          <a:lstStyle/>
          <a:p>
            <a:pPr algn="ctr"/>
            <a:r>
              <a:rPr lang="en-US" altLang="zh-CN" sz="3200">
                <a:solidFill>
                  <a:schemeClr val="bg1"/>
                </a:solidFill>
              </a:rPr>
              <a:t>“</a:t>
            </a:r>
            <a:r>
              <a:rPr lang="zh-CN" altLang="en-US" sz="3200">
                <a:solidFill>
                  <a:schemeClr val="bg1"/>
                </a:solidFill>
              </a:rPr>
              <a:t>三要</a:t>
            </a:r>
            <a:r>
              <a:rPr lang="en-US" altLang="zh-CN" sz="3200">
                <a:solidFill>
                  <a:schemeClr val="bg1"/>
                </a:solidFill>
              </a:rPr>
              <a:t>”</a:t>
            </a:r>
            <a:endParaRPr lang="en-US" altLang="zh-CN" sz="3200">
              <a:solidFill>
                <a:schemeClr val="bg1"/>
              </a:solidFill>
            </a:endParaRPr>
          </a:p>
        </p:txBody>
      </p:sp>
      <p:sp>
        <p:nvSpPr>
          <p:cNvPr id="52" name="文本框 30"/>
          <p:cNvSpPr txBox="1"/>
          <p:nvPr/>
        </p:nvSpPr>
        <p:spPr>
          <a:xfrm>
            <a:off x="7849352" y="1517211"/>
            <a:ext cx="2346325" cy="584775"/>
          </a:xfrm>
          <a:prstGeom prst="rect">
            <a:avLst/>
          </a:prstGeom>
          <a:noFill/>
        </p:spPr>
        <p:txBody>
          <a:bodyPr wrap="square" rtlCol="0">
            <a:spAutoFit/>
          </a:bodyPr>
          <a:lstStyle/>
          <a:p>
            <a:pPr algn="ctr"/>
            <a:r>
              <a:rPr lang="en-US" altLang="zh-CN" sz="3200">
                <a:solidFill>
                  <a:schemeClr val="bg1"/>
                </a:solidFill>
              </a:rPr>
              <a:t>“</a:t>
            </a:r>
            <a:r>
              <a:rPr lang="zh-CN" altLang="en-US" sz="3200">
                <a:solidFill>
                  <a:schemeClr val="bg1"/>
                </a:solidFill>
              </a:rPr>
              <a:t>三不要</a:t>
            </a:r>
            <a:r>
              <a:rPr lang="en-US" altLang="zh-CN" sz="3200">
                <a:solidFill>
                  <a:schemeClr val="bg1"/>
                </a:solidFill>
              </a:rPr>
              <a:t>”</a:t>
            </a:r>
            <a:endParaRPr lang="en-US" altLang="zh-CN" sz="3200">
              <a:solidFill>
                <a:schemeClr val="bg1"/>
              </a:solidFill>
            </a:endParaRPr>
          </a:p>
        </p:txBody>
      </p:sp>
      <p:sp>
        <p:nvSpPr>
          <p:cNvPr id="53" name="文本框 31"/>
          <p:cNvSpPr txBox="1"/>
          <p:nvPr>
            <p:custDataLst>
              <p:tags r:id="rId2"/>
            </p:custDataLst>
          </p:nvPr>
        </p:nvSpPr>
        <p:spPr>
          <a:xfrm>
            <a:off x="1052195" y="3140075"/>
            <a:ext cx="4366260" cy="1938020"/>
          </a:xfrm>
          <a:prstGeom prst="rect">
            <a:avLst/>
          </a:prstGeom>
          <a:noFill/>
        </p:spPr>
        <p:txBody>
          <a:bodyPr wrap="square" rtlCol="0" anchor="t">
            <a:spAutoFit/>
          </a:bodyPr>
          <a:lstStyle/>
          <a:p>
            <a:pPr>
              <a:lnSpc>
                <a:spcPct val="150000"/>
              </a:lnSpc>
            </a:pPr>
            <a:r>
              <a:rPr lang="en-US" altLang="zh-CN" sz="2000" b="1" dirty="0">
                <a:solidFill>
                  <a:schemeClr val="accent4">
                    <a:lumMod val="50000"/>
                  </a:schemeClr>
                </a:solidFill>
                <a:latin typeface="微软雅黑" panose="020B0503020204020204" pitchFamily="34" charset="-122"/>
                <a:ea typeface="微软雅黑" panose="020B0503020204020204" pitchFamily="34" charset="-122"/>
                <a:sym typeface="+mn-ea"/>
              </a:rPr>
              <a:t>1. </a:t>
            </a:r>
            <a:r>
              <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rPr>
              <a:t>要端正考试态度，合理规划，充分做好复习准备。</a:t>
            </a:r>
            <a:endParaRPr lang="en-US" altLang="zh-CN" sz="2000" b="1"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2000" b="1" dirty="0">
                <a:solidFill>
                  <a:schemeClr val="accent4">
                    <a:lumMod val="50000"/>
                  </a:schemeClr>
                </a:solidFill>
                <a:latin typeface="微软雅黑" panose="020B0503020204020204" pitchFamily="34" charset="-122"/>
                <a:ea typeface="微软雅黑" panose="020B0503020204020204" pitchFamily="34" charset="-122"/>
                <a:sym typeface="+mn-ea"/>
              </a:rPr>
              <a:t>2. </a:t>
            </a:r>
            <a:r>
              <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rPr>
              <a:t>确定考试时间、地点。</a:t>
            </a:r>
            <a:endParaRPr lang="en-US" altLang="zh-CN" sz="2000" b="1"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2000" b="1" dirty="0">
                <a:solidFill>
                  <a:schemeClr val="accent4">
                    <a:lumMod val="50000"/>
                  </a:schemeClr>
                </a:solidFill>
                <a:latin typeface="微软雅黑" panose="020B0503020204020204" pitchFamily="34" charset="-122"/>
                <a:ea typeface="微软雅黑" panose="020B0503020204020204" pitchFamily="34" charset="-122"/>
                <a:sym typeface="+mn-ea"/>
              </a:rPr>
              <a:t>3. </a:t>
            </a:r>
            <a:r>
              <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rPr>
              <a:t>保证睡眠，注重饮食，调整心态。</a:t>
            </a:r>
            <a:endPar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endParaRPr>
          </a:p>
        </p:txBody>
      </p:sp>
      <p:sp>
        <p:nvSpPr>
          <p:cNvPr id="54" name="文本框 32"/>
          <p:cNvSpPr txBox="1"/>
          <p:nvPr/>
        </p:nvSpPr>
        <p:spPr>
          <a:xfrm>
            <a:off x="7019407" y="2975806"/>
            <a:ext cx="4005580" cy="1938020"/>
          </a:xfrm>
          <a:prstGeom prst="rect">
            <a:avLst/>
          </a:prstGeom>
          <a:noFill/>
        </p:spPr>
        <p:txBody>
          <a:bodyPr wrap="square" rtlCol="0" anchor="t">
            <a:spAutoFit/>
          </a:bodyPr>
          <a:lstStyle/>
          <a:p>
            <a:pPr algn="l">
              <a:lnSpc>
                <a:spcPct val="150000"/>
              </a:lnSpc>
              <a:buClrTx/>
              <a:buSzTx/>
              <a:buNone/>
            </a:pPr>
            <a:r>
              <a:rPr lang="en-US" altLang="zh-CN" sz="2000" b="1" dirty="0">
                <a:solidFill>
                  <a:schemeClr val="accent4">
                    <a:lumMod val="50000"/>
                  </a:schemeClr>
                </a:solidFill>
                <a:latin typeface="微软雅黑" panose="020B0503020204020204" pitchFamily="34" charset="-122"/>
                <a:ea typeface="微软雅黑" panose="020B0503020204020204" pitchFamily="34" charset="-122"/>
                <a:sym typeface="+mn-ea"/>
              </a:rPr>
              <a:t>1. 不要心存侥幸</a:t>
            </a:r>
            <a:r>
              <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rPr>
              <a:t>。</a:t>
            </a:r>
            <a:endParaRPr lang="en-US" altLang="zh-CN" sz="2000" b="1" dirty="0">
              <a:solidFill>
                <a:schemeClr val="accent4">
                  <a:lumMod val="50000"/>
                </a:schemeClr>
              </a:solidFill>
              <a:latin typeface="微软雅黑" panose="020B0503020204020204" pitchFamily="34" charset="-122"/>
              <a:ea typeface="微软雅黑" panose="020B0503020204020204" pitchFamily="34" charset="-122"/>
            </a:endParaRPr>
          </a:p>
          <a:p>
            <a:pPr algn="l">
              <a:lnSpc>
                <a:spcPct val="150000"/>
              </a:lnSpc>
              <a:buClrTx/>
              <a:buSzTx/>
              <a:buNone/>
            </a:pPr>
            <a:r>
              <a:rPr lang="en-US" altLang="zh-CN" sz="2000" b="1" dirty="0">
                <a:solidFill>
                  <a:schemeClr val="accent4">
                    <a:lumMod val="50000"/>
                  </a:schemeClr>
                </a:solidFill>
                <a:latin typeface="微软雅黑" panose="020B0503020204020204" pitchFamily="34" charset="-122"/>
                <a:ea typeface="微软雅黑" panose="020B0503020204020204" pitchFamily="34" charset="-122"/>
                <a:sym typeface="+mn-ea"/>
              </a:rPr>
              <a:t>2. 不要遗漏相关证件（身份证、学生证）以及必备的考试用品</a:t>
            </a:r>
            <a:r>
              <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rPr>
              <a:t>。</a:t>
            </a:r>
            <a:endParaRPr lang="en-US" altLang="zh-CN" sz="2000" b="1" dirty="0">
              <a:solidFill>
                <a:schemeClr val="accent4">
                  <a:lumMod val="50000"/>
                </a:schemeClr>
              </a:solidFill>
              <a:latin typeface="微软雅黑" panose="020B0503020204020204" pitchFamily="34" charset="-122"/>
              <a:ea typeface="微软雅黑" panose="020B0503020204020204" pitchFamily="34" charset="-122"/>
            </a:endParaRPr>
          </a:p>
          <a:p>
            <a:pPr algn="l">
              <a:lnSpc>
                <a:spcPct val="150000"/>
              </a:lnSpc>
              <a:buClrTx/>
              <a:buSzTx/>
              <a:buNone/>
            </a:pPr>
            <a:r>
              <a:rPr lang="en-US" altLang="zh-CN" sz="2000" b="1" dirty="0">
                <a:solidFill>
                  <a:schemeClr val="accent4">
                    <a:lumMod val="50000"/>
                  </a:schemeClr>
                </a:solidFill>
                <a:latin typeface="微软雅黑" panose="020B0503020204020204" pitchFamily="34" charset="-122"/>
                <a:ea typeface="微软雅黑" panose="020B0503020204020204" pitchFamily="34" charset="-122"/>
                <a:sym typeface="+mn-ea"/>
              </a:rPr>
              <a:t>3. 不要过度焦虑，熬夜复习</a:t>
            </a:r>
            <a:r>
              <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rPr>
              <a:t>。</a:t>
            </a:r>
            <a:endPar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mn-ea"/>
            </a:endParaRPr>
          </a:p>
        </p:txBody>
      </p:sp>
      <p:sp>
        <p:nvSpPr>
          <p:cNvPr id="55" name="矩形 54"/>
          <p:cNvSpPr/>
          <p:nvPr/>
        </p:nvSpPr>
        <p:spPr>
          <a:xfrm>
            <a:off x="610468" y="2382520"/>
            <a:ext cx="4807687" cy="3639820"/>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00" kern="0">
              <a:solidFill>
                <a:schemeClr val="accent4">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p:tgtEl>
                                          <p:spTgt spid="53"/>
                                        </p:tgtEl>
                                        <p:attrNameLst>
                                          <p:attrName>ppt_y</p:attrName>
                                        </p:attrNameLst>
                                      </p:cBhvr>
                                      <p:tavLst>
                                        <p:tav tm="0">
                                          <p:val>
                                            <p:strVal val="#ppt_y+#ppt_h*1.125000"/>
                                          </p:val>
                                        </p:tav>
                                        <p:tav tm="100000">
                                          <p:val>
                                            <p:strVal val="#ppt_y"/>
                                          </p:val>
                                        </p:tav>
                                      </p:tavLst>
                                    </p:anim>
                                    <p:animEffect transition="in" filter="wipe(up)">
                                      <p:cBhvr>
                                        <p:cTn id="8" dur="500"/>
                                        <p:tgtEl>
                                          <p:spTgt spid="5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p:tgtEl>
                                          <p:spTgt spid="54"/>
                                        </p:tgtEl>
                                        <p:attrNameLst>
                                          <p:attrName>ppt_y</p:attrName>
                                        </p:attrNameLst>
                                      </p:cBhvr>
                                      <p:tavLst>
                                        <p:tav tm="0">
                                          <p:val>
                                            <p:strVal val="#ppt_y+#ppt_h*1.125000"/>
                                          </p:val>
                                        </p:tav>
                                        <p:tav tm="100000">
                                          <p:val>
                                            <p:strVal val="#ppt_y"/>
                                          </p:val>
                                        </p:tav>
                                      </p:tavLst>
                                    </p:anim>
                                    <p:animEffect transition="in" filter="wipe(up)">
                                      <p:cBhvr>
                                        <p:cTn id="1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3" grpId="1"/>
      <p:bldP spid="54" grpId="0"/>
      <p:bldP spid="54"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5" name="矩形 4"/>
          <p:cNvSpPr/>
          <p:nvPr/>
        </p:nvSpPr>
        <p:spPr>
          <a:xfrm>
            <a:off x="2406015" y="1176655"/>
            <a:ext cx="7418070" cy="4504690"/>
          </a:xfrm>
          <a:prstGeom prst="rect">
            <a:avLst/>
          </a:prstGeom>
          <a:noFill/>
          <a:ln w="53975">
            <a:solidFill>
              <a:srgbClr val="F3BB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51815" y="1956435"/>
            <a:ext cx="3729355" cy="2978150"/>
          </a:xfrm>
          <a:prstGeom prst="rect">
            <a:avLst/>
          </a:prstGeom>
          <a:solidFill>
            <a:srgbClr val="FFF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06043" y="1827972"/>
            <a:ext cx="5095110" cy="1337945"/>
          </a:xfrm>
          <a:prstGeom prst="rect">
            <a:avLst/>
          </a:prstGeom>
          <a:noFill/>
        </p:spPr>
        <p:txBody>
          <a:bodyPr wrap="square" rtlCol="0">
            <a:spAutoFit/>
          </a:bodyPr>
          <a:lstStyle/>
          <a:p>
            <a:pPr algn="ctr">
              <a:lnSpc>
                <a:spcPct val="150000"/>
              </a:lnSpc>
            </a:pPr>
            <a:r>
              <a:rPr lang="zh-CN" altLang="en-US" sz="5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树立规则意识</a:t>
            </a:r>
            <a:endParaRPr lang="zh-CN" altLang="en-US" sz="5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 name="文本框 7"/>
          <p:cNvSpPr txBox="1"/>
          <p:nvPr/>
        </p:nvSpPr>
        <p:spPr>
          <a:xfrm>
            <a:off x="2406015" y="1155065"/>
            <a:ext cx="3051810" cy="306705"/>
          </a:xfrm>
          <a:prstGeom prst="rect">
            <a:avLst/>
          </a:prstGeom>
          <a:solidFill>
            <a:srgbClr val="F3BB11"/>
          </a:solidFill>
        </p:spPr>
        <p:txBody>
          <a:bodyPr wrap="square" rtlCol="0">
            <a:spAutoFit/>
          </a:bodyPr>
          <a:lstStyle/>
          <a:p>
            <a:pPr algn="ctr"/>
            <a:r>
              <a:rPr lang="en-US" altLang="zh-CN" sz="1400">
                <a:solidFill>
                  <a:schemeClr val="bg1"/>
                </a:solidFill>
              </a:rPr>
              <a:t>ZHEJIANG NORMAL UNIVERSITY</a:t>
            </a:r>
            <a:endParaRPr lang="en-US" altLang="zh-CN" sz="1400">
              <a:solidFill>
                <a:schemeClr val="bg1"/>
              </a:solidFill>
            </a:endParaRPr>
          </a:p>
        </p:txBody>
      </p:sp>
      <p:sp>
        <p:nvSpPr>
          <p:cNvPr id="2" name="文本框 1"/>
          <p:cNvSpPr txBox="1"/>
          <p:nvPr/>
        </p:nvSpPr>
        <p:spPr>
          <a:xfrm>
            <a:off x="-105408" y="3170997"/>
            <a:ext cx="5095110" cy="1337945"/>
          </a:xfrm>
          <a:prstGeom prst="rect">
            <a:avLst/>
          </a:prstGeom>
          <a:noFill/>
        </p:spPr>
        <p:txBody>
          <a:bodyPr wrap="square" rtlCol="0">
            <a:spAutoFit/>
          </a:bodyPr>
          <a:p>
            <a:pPr algn="ctr">
              <a:lnSpc>
                <a:spcPct val="150000"/>
              </a:lnSpc>
            </a:pPr>
            <a:r>
              <a:rPr lang="zh-CN" altLang="en-US" sz="5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筑</a:t>
            </a:r>
            <a:r>
              <a:rPr lang="zh-CN" altLang="en-US" sz="5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牢</a:t>
            </a:r>
            <a:r>
              <a:rPr lang="zh-CN" altLang="en-US" sz="5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安全底线</a:t>
            </a:r>
            <a:endParaRPr lang="zh-CN" altLang="en-US" sz="5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pic>
        <p:nvPicPr>
          <p:cNvPr id="10" name="图片 9" descr="&amp;pky8430451128&amp;"/>
          <p:cNvPicPr>
            <a:picLocks noChangeAspect="1"/>
          </p:cNvPicPr>
          <p:nvPr/>
        </p:nvPicPr>
        <p:blipFill>
          <a:blip r:embed="rId1"/>
          <a:stretch>
            <a:fillRect/>
          </a:stretch>
        </p:blipFill>
        <p:spPr>
          <a:xfrm>
            <a:off x="6479540" y="1472565"/>
            <a:ext cx="5920105" cy="39458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50" name="Freeform: Shape 149"/>
          <p:cNvSpPr/>
          <p:nvPr/>
        </p:nvSpPr>
        <p:spPr>
          <a:xfrm>
            <a:off x="0" y="3694176"/>
            <a:ext cx="12192000" cy="3163824"/>
          </a:xfrm>
          <a:custGeom>
            <a:avLst/>
            <a:gdLst>
              <a:gd name="connsiteX0" fmla="*/ 2003797 w 12192000"/>
              <a:gd name="connsiteY0" fmla="*/ 997 h 4474299"/>
              <a:gd name="connsiteX1" fmla="*/ 2400300 w 12192000"/>
              <a:gd name="connsiteY1" fmla="*/ 16599 h 4474299"/>
              <a:gd name="connsiteX2" fmla="*/ 5435601 w 12192000"/>
              <a:gd name="connsiteY2" fmla="*/ 1248499 h 4474299"/>
              <a:gd name="connsiteX3" fmla="*/ 7899401 w 12192000"/>
              <a:gd name="connsiteY3" fmla="*/ 1235799 h 4474299"/>
              <a:gd name="connsiteX4" fmla="*/ 10147300 w 12192000"/>
              <a:gd name="connsiteY4" fmla="*/ 2315299 h 4474299"/>
              <a:gd name="connsiteX5" fmla="*/ 12091619 w 12192000"/>
              <a:gd name="connsiteY5" fmla="*/ 1580532 h 4474299"/>
              <a:gd name="connsiteX6" fmla="*/ 12192000 w 12192000"/>
              <a:gd name="connsiteY6" fmla="*/ 1543563 h 4474299"/>
              <a:gd name="connsiteX7" fmla="*/ 12192000 w 12192000"/>
              <a:gd name="connsiteY7" fmla="*/ 4474299 h 4474299"/>
              <a:gd name="connsiteX8" fmla="*/ 0 w 12192000"/>
              <a:gd name="connsiteY8" fmla="*/ 4474299 h 4474299"/>
              <a:gd name="connsiteX9" fmla="*/ 0 w 12192000"/>
              <a:gd name="connsiteY9" fmla="*/ 383415 h 4474299"/>
              <a:gd name="connsiteX10" fmla="*/ 329481 w 12192000"/>
              <a:gd name="connsiteY10" fmla="*/ 292799 h 4474299"/>
              <a:gd name="connsiteX11" fmla="*/ 2003797 w 12192000"/>
              <a:gd name="connsiteY11" fmla="*/ 997 h 447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4474299">
                <a:moveTo>
                  <a:pt x="2003797" y="997"/>
                </a:moveTo>
                <a:cubicBezTo>
                  <a:pt x="2140182" y="-2252"/>
                  <a:pt x="2273036" y="2312"/>
                  <a:pt x="2400300" y="16599"/>
                </a:cubicBezTo>
                <a:cubicBezTo>
                  <a:pt x="3418417" y="130899"/>
                  <a:pt x="4519085" y="1045299"/>
                  <a:pt x="5435601" y="1248499"/>
                </a:cubicBezTo>
                <a:cubicBezTo>
                  <a:pt x="6352117" y="1451699"/>
                  <a:pt x="7114118" y="1057999"/>
                  <a:pt x="7899401" y="1235799"/>
                </a:cubicBezTo>
                <a:cubicBezTo>
                  <a:pt x="8684683" y="1413599"/>
                  <a:pt x="9398000" y="2270849"/>
                  <a:pt x="10147300" y="2315299"/>
                </a:cubicBezTo>
                <a:cubicBezTo>
                  <a:pt x="10756106" y="2351415"/>
                  <a:pt x="11574512" y="1790870"/>
                  <a:pt x="12091619" y="1580532"/>
                </a:cubicBezTo>
                <a:lnTo>
                  <a:pt x="12192000" y="1543563"/>
                </a:lnTo>
                <a:lnTo>
                  <a:pt x="12192000" y="4474299"/>
                </a:lnTo>
                <a:lnTo>
                  <a:pt x="0" y="4474299"/>
                </a:lnTo>
                <a:lnTo>
                  <a:pt x="0" y="383415"/>
                </a:lnTo>
                <a:lnTo>
                  <a:pt x="329481" y="292799"/>
                </a:lnTo>
                <a:cubicBezTo>
                  <a:pt x="856233" y="152008"/>
                  <a:pt x="1458260" y="13995"/>
                  <a:pt x="2003797" y="997"/>
                </a:cubicBezTo>
                <a:close/>
              </a:path>
            </a:pathLst>
          </a:custGeom>
          <a:solidFill>
            <a:srgbClr val="FEF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7" name="组合 16"/>
          <p:cNvGrpSpPr/>
          <p:nvPr/>
        </p:nvGrpSpPr>
        <p:grpSpPr>
          <a:xfrm>
            <a:off x="-100330" y="113030"/>
            <a:ext cx="12340590" cy="633730"/>
            <a:chOff x="-158" y="178"/>
            <a:chExt cx="19434" cy="998"/>
          </a:xfrm>
        </p:grpSpPr>
        <p:sp>
          <p:nvSpPr>
            <p:cNvPr id="26" name="矩形 25"/>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矩形 28"/>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矩形 31"/>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3" name="图片 32"/>
            <p:cNvPicPr>
              <a:picLocks noChangeAspect="1"/>
            </p:cNvPicPr>
            <p:nvPr/>
          </p:nvPicPr>
          <p:blipFill>
            <a:blip r:embed="rId1"/>
            <a:stretch>
              <a:fillRect/>
            </a:stretch>
          </p:blipFill>
          <p:spPr>
            <a:xfrm>
              <a:off x="106" y="252"/>
              <a:ext cx="2732" cy="683"/>
            </a:xfrm>
            <a:prstGeom prst="rect">
              <a:avLst/>
            </a:prstGeom>
          </p:spPr>
        </p:pic>
        <p:sp>
          <p:nvSpPr>
            <p:cNvPr id="37" name="文本框 36"/>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01 </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考试的界定</a:t>
              </a:r>
              <a:r>
                <a:rPr lang="en-US" altLang="zh-CN"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平时测验</a:t>
              </a:r>
              <a:endPar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endParaRPr>
            </a:p>
          </p:txBody>
        </p:sp>
        <p:sp>
          <p:nvSpPr>
            <p:cNvPr id="38" name="矩形 37"/>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3" name="Freeform 203"/>
          <p:cNvSpPr/>
          <p:nvPr/>
        </p:nvSpPr>
        <p:spPr bwMode="auto">
          <a:xfrm>
            <a:off x="0" y="6443974"/>
            <a:ext cx="1726758" cy="426726"/>
          </a:xfrm>
          <a:custGeom>
            <a:avLst/>
            <a:gdLst>
              <a:gd name="T0" fmla="*/ 0 w 185"/>
              <a:gd name="T1" fmla="*/ 46 h 46"/>
              <a:gd name="T2" fmla="*/ 184 w 185"/>
              <a:gd name="T3" fmla="*/ 46 h 46"/>
              <a:gd name="T4" fmla="*/ 167 w 185"/>
              <a:gd name="T5" fmla="*/ 19 h 46"/>
              <a:gd name="T6" fmla="*/ 139 w 185"/>
              <a:gd name="T7" fmla="*/ 27 h 46"/>
              <a:gd name="T8" fmla="*/ 94 w 185"/>
              <a:gd name="T9" fmla="*/ 2 h 46"/>
              <a:gd name="T10" fmla="*/ 60 w 185"/>
              <a:gd name="T11" fmla="*/ 31 h 46"/>
              <a:gd name="T12" fmla="*/ 52 w 185"/>
              <a:gd name="T13" fmla="*/ 27 h 46"/>
              <a:gd name="T14" fmla="*/ 28 w 185"/>
              <a:gd name="T15" fmla="*/ 25 h 46"/>
              <a:gd name="T16" fmla="*/ 0 w 185"/>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46">
                <a:moveTo>
                  <a:pt x="0" y="46"/>
                </a:moveTo>
                <a:cubicBezTo>
                  <a:pt x="184" y="46"/>
                  <a:pt x="184" y="46"/>
                  <a:pt x="184" y="46"/>
                </a:cubicBezTo>
                <a:cubicBezTo>
                  <a:pt x="184" y="46"/>
                  <a:pt x="185" y="17"/>
                  <a:pt x="167" y="19"/>
                </a:cubicBezTo>
                <a:cubicBezTo>
                  <a:pt x="150" y="21"/>
                  <a:pt x="152" y="29"/>
                  <a:pt x="139" y="27"/>
                </a:cubicBezTo>
                <a:cubicBezTo>
                  <a:pt x="136" y="26"/>
                  <a:pt x="127" y="0"/>
                  <a:pt x="94" y="2"/>
                </a:cubicBezTo>
                <a:cubicBezTo>
                  <a:pt x="74" y="4"/>
                  <a:pt x="68" y="29"/>
                  <a:pt x="60" y="31"/>
                </a:cubicBezTo>
                <a:cubicBezTo>
                  <a:pt x="57" y="32"/>
                  <a:pt x="55" y="29"/>
                  <a:pt x="52" y="27"/>
                </a:cubicBezTo>
                <a:cubicBezTo>
                  <a:pt x="48" y="24"/>
                  <a:pt x="42" y="22"/>
                  <a:pt x="28" y="25"/>
                </a:cubicBezTo>
                <a:cubicBezTo>
                  <a:pt x="5" y="31"/>
                  <a:pt x="0" y="46"/>
                  <a:pt x="0" y="46"/>
                </a:cubicBezTo>
              </a:path>
            </a:pathLst>
          </a:custGeom>
          <a:solidFill>
            <a:schemeClr val="accent5"/>
          </a:solidFill>
          <a:ln>
            <a:noFill/>
          </a:ln>
        </p:spPr>
        <p:txBody>
          <a:bodyPr vert="horz" wrap="square" lIns="91440" tIns="45720" rIns="91440" bIns="45720" numCol="1" anchor="t" anchorCtr="0" compatLnSpc="1"/>
          <a:p>
            <a:endParaRPr lang="id-ID"/>
          </a:p>
        </p:txBody>
      </p:sp>
      <p:sp>
        <p:nvSpPr>
          <p:cNvPr id="84" name="Freeform 159"/>
          <p:cNvSpPr/>
          <p:nvPr/>
        </p:nvSpPr>
        <p:spPr bwMode="auto">
          <a:xfrm flipH="1">
            <a:off x="2256840" y="6612589"/>
            <a:ext cx="999656" cy="245411"/>
          </a:xfrm>
          <a:custGeom>
            <a:avLst/>
            <a:gdLst>
              <a:gd name="T0" fmla="*/ 236 w 236"/>
              <a:gd name="T1" fmla="*/ 58 h 58"/>
              <a:gd name="T2" fmla="*/ 1 w 236"/>
              <a:gd name="T3" fmla="*/ 58 h 58"/>
              <a:gd name="T4" fmla="*/ 23 w 236"/>
              <a:gd name="T5" fmla="*/ 24 h 58"/>
              <a:gd name="T6" fmla="*/ 59 w 236"/>
              <a:gd name="T7" fmla="*/ 34 h 58"/>
              <a:gd name="T8" fmla="*/ 116 w 236"/>
              <a:gd name="T9" fmla="*/ 3 h 58"/>
              <a:gd name="T10" fmla="*/ 160 w 236"/>
              <a:gd name="T11" fmla="*/ 39 h 58"/>
              <a:gd name="T12" fmla="*/ 200 w 236"/>
              <a:gd name="T13" fmla="*/ 32 h 58"/>
              <a:gd name="T14" fmla="*/ 236 w 23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58">
                <a:moveTo>
                  <a:pt x="236" y="58"/>
                </a:moveTo>
                <a:cubicBezTo>
                  <a:pt x="1" y="58"/>
                  <a:pt x="1" y="58"/>
                  <a:pt x="1" y="58"/>
                </a:cubicBezTo>
                <a:cubicBezTo>
                  <a:pt x="1" y="58"/>
                  <a:pt x="0" y="21"/>
                  <a:pt x="23" y="24"/>
                </a:cubicBezTo>
                <a:cubicBezTo>
                  <a:pt x="45" y="27"/>
                  <a:pt x="42" y="37"/>
                  <a:pt x="59" y="34"/>
                </a:cubicBezTo>
                <a:cubicBezTo>
                  <a:pt x="63" y="33"/>
                  <a:pt x="74" y="0"/>
                  <a:pt x="116" y="3"/>
                </a:cubicBezTo>
                <a:cubicBezTo>
                  <a:pt x="142" y="5"/>
                  <a:pt x="150" y="37"/>
                  <a:pt x="160" y="39"/>
                </a:cubicBezTo>
                <a:cubicBezTo>
                  <a:pt x="170" y="42"/>
                  <a:pt x="169" y="24"/>
                  <a:pt x="200" y="32"/>
                </a:cubicBezTo>
                <a:cubicBezTo>
                  <a:pt x="231" y="39"/>
                  <a:pt x="236" y="58"/>
                  <a:pt x="236" y="58"/>
                </a:cubicBezTo>
                <a:close/>
              </a:path>
            </a:pathLst>
          </a:custGeom>
          <a:solidFill>
            <a:schemeClr val="accent5"/>
          </a:solidFill>
          <a:ln>
            <a:noFill/>
          </a:ln>
        </p:spPr>
        <p:txBody>
          <a:bodyPr vert="horz" wrap="square" lIns="91440" tIns="45720" rIns="91440" bIns="45720" numCol="1" anchor="t" anchorCtr="0" compatLnSpc="1"/>
          <a:p>
            <a:endParaRPr lang="id-ID"/>
          </a:p>
        </p:txBody>
      </p:sp>
      <p:sp>
        <p:nvSpPr>
          <p:cNvPr id="70" name="Freeform 264"/>
          <p:cNvSpPr/>
          <p:nvPr/>
        </p:nvSpPr>
        <p:spPr bwMode="auto">
          <a:xfrm>
            <a:off x="294640" y="2840355"/>
            <a:ext cx="241935" cy="219075"/>
          </a:xfrm>
          <a:custGeom>
            <a:avLst/>
            <a:gdLst>
              <a:gd name="T0" fmla="*/ 74 w 74"/>
              <a:gd name="T1" fmla="*/ 57 h 67"/>
              <a:gd name="T2" fmla="*/ 0 w 74"/>
              <a:gd name="T3" fmla="*/ 14 h 67"/>
              <a:gd name="T4" fmla="*/ 74 w 74"/>
              <a:gd name="T5" fmla="*/ 57 h 67"/>
            </a:gdLst>
            <a:ahLst/>
            <a:cxnLst>
              <a:cxn ang="0">
                <a:pos x="T0" y="T1"/>
              </a:cxn>
              <a:cxn ang="0">
                <a:pos x="T2" y="T3"/>
              </a:cxn>
              <a:cxn ang="0">
                <a:pos x="T4" y="T5"/>
              </a:cxn>
            </a:cxnLst>
            <a:rect l="0" t="0" r="r" b="b"/>
            <a:pathLst>
              <a:path w="74" h="67">
                <a:moveTo>
                  <a:pt x="74" y="57"/>
                </a:moveTo>
                <a:cubicBezTo>
                  <a:pt x="74" y="57"/>
                  <a:pt x="41" y="0"/>
                  <a:pt x="0" y="14"/>
                </a:cubicBezTo>
                <a:cubicBezTo>
                  <a:pt x="0" y="14"/>
                  <a:pt x="0" y="67"/>
                  <a:pt x="74" y="57"/>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1" name="Freeform 266"/>
          <p:cNvSpPr/>
          <p:nvPr/>
        </p:nvSpPr>
        <p:spPr bwMode="auto">
          <a:xfrm>
            <a:off x="1026160" y="3470910"/>
            <a:ext cx="170180" cy="154940"/>
          </a:xfrm>
          <a:custGeom>
            <a:avLst/>
            <a:gdLst>
              <a:gd name="T0" fmla="*/ 52 w 52"/>
              <a:gd name="T1" fmla="*/ 31 h 47"/>
              <a:gd name="T2" fmla="*/ 0 w 52"/>
              <a:gd name="T3" fmla="*/ 14 h 47"/>
              <a:gd name="T4" fmla="*/ 52 w 52"/>
              <a:gd name="T5" fmla="*/ 31 h 47"/>
            </a:gdLst>
            <a:ahLst/>
            <a:cxnLst>
              <a:cxn ang="0">
                <a:pos x="T0" y="T1"/>
              </a:cxn>
              <a:cxn ang="0">
                <a:pos x="T2" y="T3"/>
              </a:cxn>
              <a:cxn ang="0">
                <a:pos x="T4" y="T5"/>
              </a:cxn>
            </a:cxnLst>
            <a:rect l="0" t="0" r="r" b="b"/>
            <a:pathLst>
              <a:path w="52" h="47">
                <a:moveTo>
                  <a:pt x="52" y="31"/>
                </a:moveTo>
                <a:cubicBezTo>
                  <a:pt x="52" y="31"/>
                  <a:pt x="24" y="0"/>
                  <a:pt x="0" y="14"/>
                </a:cubicBezTo>
                <a:cubicBezTo>
                  <a:pt x="0" y="14"/>
                  <a:pt x="7" y="47"/>
                  <a:pt x="52" y="31"/>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4" name="Freeform 261"/>
          <p:cNvSpPr/>
          <p:nvPr/>
        </p:nvSpPr>
        <p:spPr bwMode="auto">
          <a:xfrm>
            <a:off x="3679190" y="150939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6" name="Freeform 269"/>
          <p:cNvSpPr/>
          <p:nvPr/>
        </p:nvSpPr>
        <p:spPr bwMode="auto">
          <a:xfrm rot="7465200">
            <a:off x="726440" y="2049780"/>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51" name="Freeform 250"/>
          <p:cNvSpPr/>
          <p:nvPr/>
        </p:nvSpPr>
        <p:spPr bwMode="auto">
          <a:xfrm>
            <a:off x="10875645" y="6169025"/>
            <a:ext cx="1360805" cy="730885"/>
          </a:xfrm>
          <a:custGeom>
            <a:avLst/>
            <a:gdLst>
              <a:gd name="T0" fmla="*/ 2 w 680"/>
              <a:gd name="T1" fmla="*/ 309 h 365"/>
              <a:gd name="T2" fmla="*/ 0 w 680"/>
              <a:gd name="T3" fmla="*/ 319 h 365"/>
              <a:gd name="T4" fmla="*/ 55 w 680"/>
              <a:gd name="T5" fmla="*/ 363 h 365"/>
              <a:gd name="T6" fmla="*/ 55 w 680"/>
              <a:gd name="T7" fmla="*/ 364 h 365"/>
              <a:gd name="T8" fmla="*/ 600 w 680"/>
              <a:gd name="T9" fmla="*/ 364 h 365"/>
              <a:gd name="T10" fmla="*/ 671 w 680"/>
              <a:gd name="T11" fmla="*/ 317 h 365"/>
              <a:gd name="T12" fmla="*/ 672 w 680"/>
              <a:gd name="T13" fmla="*/ 314 h 365"/>
              <a:gd name="T14" fmla="*/ 652 w 680"/>
              <a:gd name="T15" fmla="*/ 252 h 365"/>
              <a:gd name="T16" fmla="*/ 671 w 680"/>
              <a:gd name="T17" fmla="*/ 184 h 365"/>
              <a:gd name="T18" fmla="*/ 606 w 680"/>
              <a:gd name="T19" fmla="*/ 156 h 365"/>
              <a:gd name="T20" fmla="*/ 598 w 680"/>
              <a:gd name="T21" fmla="*/ 160 h 365"/>
              <a:gd name="T22" fmla="*/ 573 w 680"/>
              <a:gd name="T23" fmla="*/ 147 h 365"/>
              <a:gd name="T24" fmla="*/ 571 w 680"/>
              <a:gd name="T25" fmla="*/ 117 h 365"/>
              <a:gd name="T26" fmla="*/ 550 w 680"/>
              <a:gd name="T27" fmla="*/ 84 h 365"/>
              <a:gd name="T28" fmla="*/ 481 w 680"/>
              <a:gd name="T29" fmla="*/ 75 h 365"/>
              <a:gd name="T30" fmla="*/ 468 w 680"/>
              <a:gd name="T31" fmla="*/ 79 h 365"/>
              <a:gd name="T32" fmla="*/ 459 w 680"/>
              <a:gd name="T33" fmla="*/ 73 h 365"/>
              <a:gd name="T34" fmla="*/ 422 w 680"/>
              <a:gd name="T35" fmla="*/ 55 h 365"/>
              <a:gd name="T36" fmla="*/ 398 w 680"/>
              <a:gd name="T37" fmla="*/ 51 h 365"/>
              <a:gd name="T38" fmla="*/ 384 w 680"/>
              <a:gd name="T39" fmla="*/ 40 h 365"/>
              <a:gd name="T40" fmla="*/ 231 w 680"/>
              <a:gd name="T41" fmla="*/ 47 h 365"/>
              <a:gd name="T42" fmla="*/ 212 w 680"/>
              <a:gd name="T43" fmla="*/ 63 h 365"/>
              <a:gd name="T44" fmla="*/ 195 w 680"/>
              <a:gd name="T45" fmla="*/ 62 h 365"/>
              <a:gd name="T46" fmla="*/ 122 w 680"/>
              <a:gd name="T47" fmla="*/ 119 h 365"/>
              <a:gd name="T48" fmla="*/ 26 w 680"/>
              <a:gd name="T49" fmla="*/ 162 h 365"/>
              <a:gd name="T50" fmla="*/ 30 w 680"/>
              <a:gd name="T51" fmla="*/ 247 h 365"/>
              <a:gd name="T52" fmla="*/ 2 w 680"/>
              <a:gd name="T53" fmla="*/ 30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0" h="365">
                <a:moveTo>
                  <a:pt x="2" y="309"/>
                </a:moveTo>
                <a:cubicBezTo>
                  <a:pt x="0" y="313"/>
                  <a:pt x="0" y="317"/>
                  <a:pt x="0" y="319"/>
                </a:cubicBezTo>
                <a:cubicBezTo>
                  <a:pt x="5" y="344"/>
                  <a:pt x="31" y="362"/>
                  <a:pt x="55" y="363"/>
                </a:cubicBezTo>
                <a:cubicBezTo>
                  <a:pt x="55" y="364"/>
                  <a:pt x="55" y="364"/>
                  <a:pt x="55" y="364"/>
                </a:cubicBezTo>
                <a:cubicBezTo>
                  <a:pt x="237" y="364"/>
                  <a:pt x="418" y="362"/>
                  <a:pt x="600" y="364"/>
                </a:cubicBezTo>
                <a:cubicBezTo>
                  <a:pt x="631" y="365"/>
                  <a:pt x="660" y="346"/>
                  <a:pt x="671" y="317"/>
                </a:cubicBezTo>
                <a:cubicBezTo>
                  <a:pt x="672" y="316"/>
                  <a:pt x="672" y="315"/>
                  <a:pt x="672" y="314"/>
                </a:cubicBezTo>
                <a:cubicBezTo>
                  <a:pt x="680" y="292"/>
                  <a:pt x="671" y="266"/>
                  <a:pt x="652" y="252"/>
                </a:cubicBezTo>
                <a:cubicBezTo>
                  <a:pt x="665" y="261"/>
                  <a:pt x="673" y="191"/>
                  <a:pt x="671" y="184"/>
                </a:cubicBezTo>
                <a:cubicBezTo>
                  <a:pt x="662" y="155"/>
                  <a:pt x="635" y="142"/>
                  <a:pt x="606" y="156"/>
                </a:cubicBezTo>
                <a:cubicBezTo>
                  <a:pt x="604" y="158"/>
                  <a:pt x="601" y="159"/>
                  <a:pt x="598" y="160"/>
                </a:cubicBezTo>
                <a:cubicBezTo>
                  <a:pt x="588" y="162"/>
                  <a:pt x="580" y="155"/>
                  <a:pt x="573" y="147"/>
                </a:cubicBezTo>
                <a:cubicBezTo>
                  <a:pt x="571" y="145"/>
                  <a:pt x="573" y="122"/>
                  <a:pt x="571" y="117"/>
                </a:cubicBezTo>
                <a:cubicBezTo>
                  <a:pt x="568" y="105"/>
                  <a:pt x="560" y="93"/>
                  <a:pt x="550" y="84"/>
                </a:cubicBezTo>
                <a:cubicBezTo>
                  <a:pt x="531" y="68"/>
                  <a:pt x="504" y="64"/>
                  <a:pt x="481" y="75"/>
                </a:cubicBezTo>
                <a:cubicBezTo>
                  <a:pt x="477" y="77"/>
                  <a:pt x="472" y="80"/>
                  <a:pt x="468" y="79"/>
                </a:cubicBezTo>
                <a:cubicBezTo>
                  <a:pt x="464" y="78"/>
                  <a:pt x="462" y="75"/>
                  <a:pt x="459" y="73"/>
                </a:cubicBezTo>
                <a:cubicBezTo>
                  <a:pt x="449" y="63"/>
                  <a:pt x="435" y="57"/>
                  <a:pt x="422" y="55"/>
                </a:cubicBezTo>
                <a:cubicBezTo>
                  <a:pt x="414" y="54"/>
                  <a:pt x="406" y="55"/>
                  <a:pt x="398" y="51"/>
                </a:cubicBezTo>
                <a:cubicBezTo>
                  <a:pt x="393" y="49"/>
                  <a:pt x="389" y="44"/>
                  <a:pt x="384" y="40"/>
                </a:cubicBezTo>
                <a:cubicBezTo>
                  <a:pt x="342" y="0"/>
                  <a:pt x="269" y="5"/>
                  <a:pt x="231" y="47"/>
                </a:cubicBezTo>
                <a:cubicBezTo>
                  <a:pt x="225" y="54"/>
                  <a:pt x="220" y="61"/>
                  <a:pt x="212" y="63"/>
                </a:cubicBezTo>
                <a:cubicBezTo>
                  <a:pt x="206" y="64"/>
                  <a:pt x="201" y="63"/>
                  <a:pt x="195" y="62"/>
                </a:cubicBezTo>
                <a:cubicBezTo>
                  <a:pt x="162" y="59"/>
                  <a:pt x="127" y="85"/>
                  <a:pt x="122" y="119"/>
                </a:cubicBezTo>
                <a:cubicBezTo>
                  <a:pt x="84" y="111"/>
                  <a:pt x="44" y="128"/>
                  <a:pt x="26" y="162"/>
                </a:cubicBezTo>
                <a:cubicBezTo>
                  <a:pt x="12" y="188"/>
                  <a:pt x="14" y="222"/>
                  <a:pt x="30" y="247"/>
                </a:cubicBezTo>
                <a:cubicBezTo>
                  <a:pt x="29" y="245"/>
                  <a:pt x="8" y="287"/>
                  <a:pt x="2" y="309"/>
                </a:cubicBezTo>
              </a:path>
            </a:pathLst>
          </a:custGeom>
          <a:solidFill>
            <a:srgbClr val="F18870"/>
          </a:solidFill>
          <a:ln>
            <a:noFill/>
          </a:ln>
        </p:spPr>
        <p:txBody>
          <a:bodyPr vert="horz" wrap="square" lIns="91440" tIns="45720" rIns="91440" bIns="45720" numCol="1" anchor="t" anchorCtr="0" compatLnSpc="1"/>
          <a:p>
            <a:endParaRPr lang="id-ID"/>
          </a:p>
        </p:txBody>
      </p:sp>
      <p:sp>
        <p:nvSpPr>
          <p:cNvPr id="77" name="Freeform 269"/>
          <p:cNvSpPr/>
          <p:nvPr/>
        </p:nvSpPr>
        <p:spPr bwMode="auto">
          <a:xfrm rot="7465200">
            <a:off x="563245" y="5574665"/>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8" name="Freeform 261"/>
          <p:cNvSpPr/>
          <p:nvPr/>
        </p:nvSpPr>
        <p:spPr bwMode="auto">
          <a:xfrm>
            <a:off x="1183640" y="501840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nvGrpSpPr>
          <p:cNvPr id="47" name="组合 46"/>
          <p:cNvGrpSpPr/>
          <p:nvPr/>
        </p:nvGrpSpPr>
        <p:grpSpPr>
          <a:xfrm>
            <a:off x="10646410" y="3783965"/>
            <a:ext cx="1297305" cy="3650615"/>
            <a:chOff x="16184" y="4771"/>
            <a:chExt cx="2475" cy="6961"/>
          </a:xfrm>
        </p:grpSpPr>
        <p:sp>
          <p:nvSpPr>
            <p:cNvPr id="79" name="Freeform 25"/>
            <p:cNvSpPr/>
            <p:nvPr/>
          </p:nvSpPr>
          <p:spPr bwMode="auto">
            <a:xfrm>
              <a:off x="16345" y="4771"/>
              <a:ext cx="2123" cy="1552"/>
            </a:xfrm>
            <a:custGeom>
              <a:avLst/>
              <a:gdLst>
                <a:gd name="T0" fmla="*/ 93 w 154"/>
                <a:gd name="T1" fmla="*/ 4 h 113"/>
                <a:gd name="T2" fmla="*/ 49 w 154"/>
                <a:gd name="T3" fmla="*/ 10 h 113"/>
                <a:gd name="T4" fmla="*/ 21 w 154"/>
                <a:gd name="T5" fmla="*/ 38 h 113"/>
                <a:gd name="T6" fmla="*/ 3 w 154"/>
                <a:gd name="T7" fmla="*/ 72 h 113"/>
                <a:gd name="T8" fmla="*/ 77 w 154"/>
                <a:gd name="T9" fmla="*/ 109 h 113"/>
                <a:gd name="T10" fmla="*/ 154 w 154"/>
                <a:gd name="T11" fmla="*/ 105 h 113"/>
                <a:gd name="T12" fmla="*/ 118 w 154"/>
                <a:gd name="T13" fmla="*/ 19 h 113"/>
                <a:gd name="T14" fmla="*/ 93 w 154"/>
                <a:gd name="T15" fmla="*/ 4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13">
                  <a:moveTo>
                    <a:pt x="93" y="4"/>
                  </a:moveTo>
                  <a:cubicBezTo>
                    <a:pt x="79" y="0"/>
                    <a:pt x="63" y="1"/>
                    <a:pt x="49" y="10"/>
                  </a:cubicBezTo>
                  <a:cubicBezTo>
                    <a:pt x="38" y="17"/>
                    <a:pt x="29" y="27"/>
                    <a:pt x="21" y="38"/>
                  </a:cubicBezTo>
                  <a:cubicBezTo>
                    <a:pt x="18" y="41"/>
                    <a:pt x="0" y="69"/>
                    <a:pt x="3" y="72"/>
                  </a:cubicBezTo>
                  <a:cubicBezTo>
                    <a:pt x="23" y="93"/>
                    <a:pt x="49" y="105"/>
                    <a:pt x="77" y="109"/>
                  </a:cubicBezTo>
                  <a:cubicBezTo>
                    <a:pt x="102" y="113"/>
                    <a:pt x="129" y="109"/>
                    <a:pt x="154" y="105"/>
                  </a:cubicBezTo>
                  <a:cubicBezTo>
                    <a:pt x="151" y="74"/>
                    <a:pt x="140" y="42"/>
                    <a:pt x="118" y="19"/>
                  </a:cubicBezTo>
                  <a:cubicBezTo>
                    <a:pt x="111" y="12"/>
                    <a:pt x="103" y="7"/>
                    <a:pt x="93" y="4"/>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0" name="Freeform 26"/>
            <p:cNvSpPr/>
            <p:nvPr/>
          </p:nvSpPr>
          <p:spPr bwMode="auto">
            <a:xfrm>
              <a:off x="16184" y="6118"/>
              <a:ext cx="2328" cy="5615"/>
            </a:xfrm>
            <a:custGeom>
              <a:avLst/>
              <a:gdLst>
                <a:gd name="T0" fmla="*/ 42 w 169"/>
                <a:gd name="T1" fmla="*/ 95 h 408"/>
                <a:gd name="T2" fmla="*/ 51 w 169"/>
                <a:gd name="T3" fmla="*/ 153 h 408"/>
                <a:gd name="T4" fmla="*/ 0 w 169"/>
                <a:gd name="T5" fmla="*/ 408 h 408"/>
                <a:gd name="T6" fmla="*/ 169 w 169"/>
                <a:gd name="T7" fmla="*/ 408 h 408"/>
                <a:gd name="T8" fmla="*/ 129 w 169"/>
                <a:gd name="T9" fmla="*/ 153 h 408"/>
                <a:gd name="T10" fmla="*/ 143 w 169"/>
                <a:gd name="T11" fmla="*/ 94 h 408"/>
                <a:gd name="T12" fmla="*/ 156 w 169"/>
                <a:gd name="T13" fmla="*/ 57 h 408"/>
                <a:gd name="T14" fmla="*/ 152 w 169"/>
                <a:gd name="T15" fmla="*/ 24 h 408"/>
                <a:gd name="T16" fmla="*/ 90 w 169"/>
                <a:gd name="T17" fmla="*/ 0 h 408"/>
                <a:gd name="T18" fmla="*/ 33 w 169"/>
                <a:gd name="T19" fmla="*/ 24 h 408"/>
                <a:gd name="T20" fmla="*/ 28 w 169"/>
                <a:gd name="T21" fmla="*/ 56 h 408"/>
                <a:gd name="T22" fmla="*/ 42 w 169"/>
                <a:gd name="T23" fmla="*/ 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408">
                  <a:moveTo>
                    <a:pt x="42" y="95"/>
                  </a:moveTo>
                  <a:cubicBezTo>
                    <a:pt x="51" y="153"/>
                    <a:pt x="51" y="153"/>
                    <a:pt x="51" y="153"/>
                  </a:cubicBezTo>
                  <a:cubicBezTo>
                    <a:pt x="28" y="187"/>
                    <a:pt x="15" y="238"/>
                    <a:pt x="0" y="408"/>
                  </a:cubicBezTo>
                  <a:cubicBezTo>
                    <a:pt x="169" y="408"/>
                    <a:pt x="169" y="408"/>
                    <a:pt x="169" y="408"/>
                  </a:cubicBezTo>
                  <a:cubicBezTo>
                    <a:pt x="163" y="189"/>
                    <a:pt x="129" y="153"/>
                    <a:pt x="129" y="153"/>
                  </a:cubicBezTo>
                  <a:cubicBezTo>
                    <a:pt x="143" y="94"/>
                    <a:pt x="143" y="94"/>
                    <a:pt x="143" y="94"/>
                  </a:cubicBezTo>
                  <a:cubicBezTo>
                    <a:pt x="155" y="83"/>
                    <a:pt x="156" y="65"/>
                    <a:pt x="156" y="57"/>
                  </a:cubicBezTo>
                  <a:cubicBezTo>
                    <a:pt x="156" y="48"/>
                    <a:pt x="152" y="24"/>
                    <a:pt x="152" y="24"/>
                  </a:cubicBezTo>
                  <a:cubicBezTo>
                    <a:pt x="152" y="24"/>
                    <a:pt x="102" y="0"/>
                    <a:pt x="90" y="0"/>
                  </a:cubicBezTo>
                  <a:cubicBezTo>
                    <a:pt x="78" y="0"/>
                    <a:pt x="33" y="24"/>
                    <a:pt x="33" y="24"/>
                  </a:cubicBezTo>
                  <a:cubicBezTo>
                    <a:pt x="28" y="56"/>
                    <a:pt x="28" y="56"/>
                    <a:pt x="28" y="56"/>
                  </a:cubicBezTo>
                  <a:cubicBezTo>
                    <a:pt x="24" y="79"/>
                    <a:pt x="42" y="95"/>
                    <a:pt x="42" y="95"/>
                  </a:cubicBezTo>
                  <a:close/>
                </a:path>
              </a:pathLst>
            </a:custGeom>
            <a:solidFill>
              <a:srgbClr val="FFBA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39" name="Freeform 27"/>
            <p:cNvSpPr/>
            <p:nvPr/>
          </p:nvSpPr>
          <p:spPr bwMode="auto">
            <a:xfrm>
              <a:off x="16909" y="7165"/>
              <a:ext cx="1149" cy="1303"/>
            </a:xfrm>
            <a:custGeom>
              <a:avLst/>
              <a:gdLst>
                <a:gd name="T0" fmla="*/ 0 w 83"/>
                <a:gd name="T1" fmla="*/ 2 h 95"/>
                <a:gd name="T2" fmla="*/ 8 w 83"/>
                <a:gd name="T3" fmla="*/ 95 h 95"/>
                <a:gd name="T4" fmla="*/ 71 w 83"/>
                <a:gd name="T5" fmla="*/ 95 h 95"/>
                <a:gd name="T6" fmla="*/ 83 w 83"/>
                <a:gd name="T7" fmla="*/ 0 h 95"/>
                <a:gd name="T8" fmla="*/ 0 w 83"/>
                <a:gd name="T9" fmla="*/ 2 h 95"/>
              </a:gdLst>
              <a:ahLst/>
              <a:cxnLst>
                <a:cxn ang="0">
                  <a:pos x="T0" y="T1"/>
                </a:cxn>
                <a:cxn ang="0">
                  <a:pos x="T2" y="T3"/>
                </a:cxn>
                <a:cxn ang="0">
                  <a:pos x="T4" y="T5"/>
                </a:cxn>
                <a:cxn ang="0">
                  <a:pos x="T6" y="T7"/>
                </a:cxn>
                <a:cxn ang="0">
                  <a:pos x="T8" y="T9"/>
                </a:cxn>
              </a:cxnLst>
              <a:rect l="0" t="0" r="r" b="b"/>
              <a:pathLst>
                <a:path w="83" h="95">
                  <a:moveTo>
                    <a:pt x="0" y="2"/>
                  </a:moveTo>
                  <a:cubicBezTo>
                    <a:pt x="0" y="5"/>
                    <a:pt x="8" y="95"/>
                    <a:pt x="8" y="95"/>
                  </a:cubicBezTo>
                  <a:cubicBezTo>
                    <a:pt x="71" y="95"/>
                    <a:pt x="71" y="95"/>
                    <a:pt x="71" y="95"/>
                  </a:cubicBezTo>
                  <a:cubicBezTo>
                    <a:pt x="83" y="0"/>
                    <a:pt x="83" y="0"/>
                    <a:pt x="83" y="0"/>
                  </a:cubicBezTo>
                  <a:lnTo>
                    <a:pt x="0" y="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4" name="Freeform 28"/>
            <p:cNvSpPr/>
            <p:nvPr/>
          </p:nvSpPr>
          <p:spPr bwMode="auto">
            <a:xfrm>
              <a:off x="16909" y="6447"/>
              <a:ext cx="1750" cy="1969"/>
            </a:xfrm>
            <a:custGeom>
              <a:avLst/>
              <a:gdLst>
                <a:gd name="T0" fmla="*/ 101 w 127"/>
                <a:gd name="T1" fmla="*/ 0 h 143"/>
                <a:gd name="T2" fmla="*/ 126 w 127"/>
                <a:gd name="T3" fmla="*/ 61 h 143"/>
                <a:gd name="T4" fmla="*/ 106 w 127"/>
                <a:gd name="T5" fmla="*/ 141 h 143"/>
                <a:gd name="T6" fmla="*/ 0 w 127"/>
                <a:gd name="T7" fmla="*/ 129 h 143"/>
                <a:gd name="T8" fmla="*/ 2 w 127"/>
                <a:gd name="T9" fmla="*/ 108 h 143"/>
                <a:gd name="T10" fmla="*/ 85 w 127"/>
                <a:gd name="T11" fmla="*/ 101 h 143"/>
                <a:gd name="T12" fmla="*/ 91 w 127"/>
                <a:gd name="T13" fmla="*/ 31 h 143"/>
                <a:gd name="T14" fmla="*/ 101 w 127"/>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43">
                  <a:moveTo>
                    <a:pt x="101" y="0"/>
                  </a:moveTo>
                  <a:cubicBezTo>
                    <a:pt x="114" y="6"/>
                    <a:pt x="125" y="47"/>
                    <a:pt x="126" y="61"/>
                  </a:cubicBezTo>
                  <a:cubicBezTo>
                    <a:pt x="127" y="76"/>
                    <a:pt x="125" y="139"/>
                    <a:pt x="106" y="141"/>
                  </a:cubicBezTo>
                  <a:cubicBezTo>
                    <a:pt x="86" y="143"/>
                    <a:pt x="0" y="129"/>
                    <a:pt x="0" y="129"/>
                  </a:cubicBezTo>
                  <a:cubicBezTo>
                    <a:pt x="2" y="108"/>
                    <a:pt x="2" y="108"/>
                    <a:pt x="2" y="108"/>
                  </a:cubicBezTo>
                  <a:cubicBezTo>
                    <a:pt x="85" y="101"/>
                    <a:pt x="85" y="101"/>
                    <a:pt x="85" y="101"/>
                  </a:cubicBezTo>
                  <a:cubicBezTo>
                    <a:pt x="91" y="31"/>
                    <a:pt x="91" y="31"/>
                    <a:pt x="91" y="31"/>
                  </a:cubicBezTo>
                  <a:lnTo>
                    <a:pt x="101"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5" name="Freeform 29"/>
            <p:cNvSpPr/>
            <p:nvPr/>
          </p:nvSpPr>
          <p:spPr bwMode="auto">
            <a:xfrm>
              <a:off x="16264" y="6447"/>
              <a:ext cx="1706" cy="1911"/>
            </a:xfrm>
            <a:custGeom>
              <a:avLst/>
              <a:gdLst>
                <a:gd name="T0" fmla="*/ 27 w 124"/>
                <a:gd name="T1" fmla="*/ 0 h 139"/>
                <a:gd name="T2" fmla="*/ 5 w 124"/>
                <a:gd name="T3" fmla="*/ 86 h 139"/>
                <a:gd name="T4" fmla="*/ 16 w 124"/>
                <a:gd name="T5" fmla="*/ 138 h 139"/>
                <a:gd name="T6" fmla="*/ 108 w 124"/>
                <a:gd name="T7" fmla="*/ 131 h 139"/>
                <a:gd name="T8" fmla="*/ 124 w 124"/>
                <a:gd name="T9" fmla="*/ 102 h 139"/>
                <a:gd name="T10" fmla="*/ 51 w 124"/>
                <a:gd name="T11" fmla="*/ 95 h 139"/>
                <a:gd name="T12" fmla="*/ 27 w 124"/>
                <a:gd name="T13" fmla="*/ 0 h 139"/>
              </a:gdLst>
              <a:ahLst/>
              <a:cxnLst>
                <a:cxn ang="0">
                  <a:pos x="T0" y="T1"/>
                </a:cxn>
                <a:cxn ang="0">
                  <a:pos x="T2" y="T3"/>
                </a:cxn>
                <a:cxn ang="0">
                  <a:pos x="T4" y="T5"/>
                </a:cxn>
                <a:cxn ang="0">
                  <a:pos x="T6" y="T7"/>
                </a:cxn>
                <a:cxn ang="0">
                  <a:pos x="T8" y="T9"/>
                </a:cxn>
                <a:cxn ang="0">
                  <a:pos x="T10" y="T11"/>
                </a:cxn>
                <a:cxn ang="0">
                  <a:pos x="T12" y="T13"/>
                </a:cxn>
              </a:cxnLst>
              <a:rect l="0" t="0" r="r" b="b"/>
              <a:pathLst>
                <a:path w="124" h="139">
                  <a:moveTo>
                    <a:pt x="27" y="0"/>
                  </a:moveTo>
                  <a:cubicBezTo>
                    <a:pt x="8" y="10"/>
                    <a:pt x="4" y="67"/>
                    <a:pt x="5" y="86"/>
                  </a:cubicBezTo>
                  <a:cubicBezTo>
                    <a:pt x="6" y="105"/>
                    <a:pt x="0" y="137"/>
                    <a:pt x="16" y="138"/>
                  </a:cubicBezTo>
                  <a:cubicBezTo>
                    <a:pt x="32" y="139"/>
                    <a:pt x="108" y="131"/>
                    <a:pt x="108" y="131"/>
                  </a:cubicBezTo>
                  <a:cubicBezTo>
                    <a:pt x="124" y="102"/>
                    <a:pt x="124" y="102"/>
                    <a:pt x="124" y="102"/>
                  </a:cubicBezTo>
                  <a:cubicBezTo>
                    <a:pt x="51" y="95"/>
                    <a:pt x="51" y="95"/>
                    <a:pt x="51" y="95"/>
                  </a:cubicBezTo>
                  <a:lnTo>
                    <a:pt x="27"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6" name="Freeform 30"/>
            <p:cNvSpPr/>
            <p:nvPr/>
          </p:nvSpPr>
          <p:spPr bwMode="auto">
            <a:xfrm>
              <a:off x="17143" y="6616"/>
              <a:ext cx="483" cy="329"/>
            </a:xfrm>
            <a:custGeom>
              <a:avLst/>
              <a:gdLst>
                <a:gd name="T0" fmla="*/ 34 w 35"/>
                <a:gd name="T1" fmla="*/ 24 h 24"/>
                <a:gd name="T2" fmla="*/ 33 w 35"/>
                <a:gd name="T3" fmla="*/ 24 h 24"/>
                <a:gd name="T4" fmla="*/ 0 w 35"/>
                <a:gd name="T5" fmla="*/ 2 h 24"/>
                <a:gd name="T6" fmla="*/ 0 w 35"/>
                <a:gd name="T7" fmla="*/ 1 h 24"/>
                <a:gd name="T8" fmla="*/ 2 w 35"/>
                <a:gd name="T9" fmla="*/ 1 h 24"/>
                <a:gd name="T10" fmla="*/ 34 w 35"/>
                <a:gd name="T11" fmla="*/ 21 h 24"/>
                <a:gd name="T12" fmla="*/ 35 w 35"/>
                <a:gd name="T13" fmla="*/ 23 h 24"/>
                <a:gd name="T14" fmla="*/ 34 w 35"/>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4">
                  <a:moveTo>
                    <a:pt x="34" y="24"/>
                  </a:moveTo>
                  <a:cubicBezTo>
                    <a:pt x="34" y="24"/>
                    <a:pt x="34" y="24"/>
                    <a:pt x="33" y="24"/>
                  </a:cubicBezTo>
                  <a:cubicBezTo>
                    <a:pt x="20" y="21"/>
                    <a:pt x="8" y="13"/>
                    <a:pt x="0" y="2"/>
                  </a:cubicBezTo>
                  <a:cubicBezTo>
                    <a:pt x="0" y="2"/>
                    <a:pt x="0" y="1"/>
                    <a:pt x="0" y="1"/>
                  </a:cubicBezTo>
                  <a:cubicBezTo>
                    <a:pt x="1" y="0"/>
                    <a:pt x="1" y="0"/>
                    <a:pt x="2" y="1"/>
                  </a:cubicBezTo>
                  <a:cubicBezTo>
                    <a:pt x="10" y="11"/>
                    <a:pt x="21" y="18"/>
                    <a:pt x="34" y="21"/>
                  </a:cubicBezTo>
                  <a:cubicBezTo>
                    <a:pt x="35" y="21"/>
                    <a:pt x="35" y="22"/>
                    <a:pt x="35" y="23"/>
                  </a:cubicBezTo>
                  <a:cubicBezTo>
                    <a:pt x="35" y="23"/>
                    <a:pt x="34" y="24"/>
                    <a:pt x="34" y="24"/>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5" name="Freeform 31"/>
            <p:cNvSpPr/>
            <p:nvPr/>
          </p:nvSpPr>
          <p:spPr bwMode="auto">
            <a:xfrm>
              <a:off x="18124" y="6586"/>
              <a:ext cx="183" cy="827"/>
            </a:xfrm>
            <a:custGeom>
              <a:avLst/>
              <a:gdLst>
                <a:gd name="T0" fmla="*/ 1 w 13"/>
                <a:gd name="T1" fmla="*/ 60 h 60"/>
                <a:gd name="T2" fmla="*/ 1 w 13"/>
                <a:gd name="T3" fmla="*/ 60 h 60"/>
                <a:gd name="T4" fmla="*/ 0 w 13"/>
                <a:gd name="T5" fmla="*/ 58 h 60"/>
                <a:gd name="T6" fmla="*/ 4 w 13"/>
                <a:gd name="T7" fmla="*/ 13 h 60"/>
                <a:gd name="T8" fmla="*/ 4 w 13"/>
                <a:gd name="T9" fmla="*/ 12 h 60"/>
                <a:gd name="T10" fmla="*/ 7 w 13"/>
                <a:gd name="T11" fmla="*/ 6 h 60"/>
                <a:gd name="T12" fmla="*/ 10 w 13"/>
                <a:gd name="T13" fmla="*/ 0 h 60"/>
                <a:gd name="T14" fmla="*/ 11 w 13"/>
                <a:gd name="T15" fmla="*/ 0 h 60"/>
                <a:gd name="T16" fmla="*/ 12 w 13"/>
                <a:gd name="T17" fmla="*/ 1 h 60"/>
                <a:gd name="T18" fmla="*/ 9 w 13"/>
                <a:gd name="T19" fmla="*/ 7 h 60"/>
                <a:gd name="T20" fmla="*/ 6 w 13"/>
                <a:gd name="T21" fmla="*/ 13 h 60"/>
                <a:gd name="T22" fmla="*/ 3 w 13"/>
                <a:gd name="T23" fmla="*/ 59 h 60"/>
                <a:gd name="T24" fmla="*/ 1 w 13"/>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0">
                  <a:moveTo>
                    <a:pt x="1" y="60"/>
                  </a:moveTo>
                  <a:cubicBezTo>
                    <a:pt x="1" y="60"/>
                    <a:pt x="1" y="60"/>
                    <a:pt x="1" y="60"/>
                  </a:cubicBezTo>
                  <a:cubicBezTo>
                    <a:pt x="0" y="59"/>
                    <a:pt x="0" y="59"/>
                    <a:pt x="0" y="58"/>
                  </a:cubicBezTo>
                  <a:cubicBezTo>
                    <a:pt x="9" y="45"/>
                    <a:pt x="10" y="28"/>
                    <a:pt x="4" y="13"/>
                  </a:cubicBezTo>
                  <a:cubicBezTo>
                    <a:pt x="4" y="13"/>
                    <a:pt x="4" y="13"/>
                    <a:pt x="4" y="12"/>
                  </a:cubicBezTo>
                  <a:cubicBezTo>
                    <a:pt x="5" y="10"/>
                    <a:pt x="6" y="8"/>
                    <a:pt x="7" y="6"/>
                  </a:cubicBezTo>
                  <a:cubicBezTo>
                    <a:pt x="8" y="4"/>
                    <a:pt x="9" y="2"/>
                    <a:pt x="10" y="0"/>
                  </a:cubicBezTo>
                  <a:cubicBezTo>
                    <a:pt x="10" y="0"/>
                    <a:pt x="11" y="0"/>
                    <a:pt x="11" y="0"/>
                  </a:cubicBezTo>
                  <a:cubicBezTo>
                    <a:pt x="12" y="0"/>
                    <a:pt x="12" y="1"/>
                    <a:pt x="12" y="1"/>
                  </a:cubicBezTo>
                  <a:cubicBezTo>
                    <a:pt x="11" y="3"/>
                    <a:pt x="10" y="5"/>
                    <a:pt x="9" y="7"/>
                  </a:cubicBezTo>
                  <a:cubicBezTo>
                    <a:pt x="8" y="9"/>
                    <a:pt x="7" y="11"/>
                    <a:pt x="6" y="13"/>
                  </a:cubicBezTo>
                  <a:cubicBezTo>
                    <a:pt x="13" y="28"/>
                    <a:pt x="11" y="46"/>
                    <a:pt x="3" y="59"/>
                  </a:cubicBezTo>
                  <a:cubicBezTo>
                    <a:pt x="2" y="60"/>
                    <a:pt x="2" y="60"/>
                    <a:pt x="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6" name="Freeform 32"/>
            <p:cNvSpPr/>
            <p:nvPr/>
          </p:nvSpPr>
          <p:spPr bwMode="auto">
            <a:xfrm>
              <a:off x="16608" y="6586"/>
              <a:ext cx="168" cy="827"/>
            </a:xfrm>
            <a:custGeom>
              <a:avLst/>
              <a:gdLst>
                <a:gd name="T0" fmla="*/ 11 w 12"/>
                <a:gd name="T1" fmla="*/ 60 h 60"/>
                <a:gd name="T2" fmla="*/ 10 w 12"/>
                <a:gd name="T3" fmla="*/ 59 h 60"/>
                <a:gd name="T4" fmla="*/ 6 w 12"/>
                <a:gd name="T5" fmla="*/ 13 h 60"/>
                <a:gd name="T6" fmla="*/ 3 w 12"/>
                <a:gd name="T7" fmla="*/ 7 h 60"/>
                <a:gd name="T8" fmla="*/ 0 w 12"/>
                <a:gd name="T9" fmla="*/ 1 h 60"/>
                <a:gd name="T10" fmla="*/ 1 w 12"/>
                <a:gd name="T11" fmla="*/ 0 h 60"/>
                <a:gd name="T12" fmla="*/ 2 w 12"/>
                <a:gd name="T13" fmla="*/ 0 h 60"/>
                <a:gd name="T14" fmla="*/ 5 w 12"/>
                <a:gd name="T15" fmla="*/ 6 h 60"/>
                <a:gd name="T16" fmla="*/ 8 w 12"/>
                <a:gd name="T17" fmla="*/ 12 h 60"/>
                <a:gd name="T18" fmla="*/ 8 w 12"/>
                <a:gd name="T19" fmla="*/ 13 h 60"/>
                <a:gd name="T20" fmla="*/ 12 w 12"/>
                <a:gd name="T21" fmla="*/ 58 h 60"/>
                <a:gd name="T22" fmla="*/ 11 w 12"/>
                <a:gd name="T23" fmla="*/ 60 h 60"/>
                <a:gd name="T24" fmla="*/ 11 w 12"/>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60">
                  <a:moveTo>
                    <a:pt x="11" y="60"/>
                  </a:moveTo>
                  <a:cubicBezTo>
                    <a:pt x="10" y="60"/>
                    <a:pt x="10" y="60"/>
                    <a:pt x="10" y="59"/>
                  </a:cubicBezTo>
                  <a:cubicBezTo>
                    <a:pt x="1" y="46"/>
                    <a:pt x="0" y="28"/>
                    <a:pt x="6" y="13"/>
                  </a:cubicBezTo>
                  <a:cubicBezTo>
                    <a:pt x="5" y="11"/>
                    <a:pt x="4" y="9"/>
                    <a:pt x="3" y="7"/>
                  </a:cubicBezTo>
                  <a:cubicBezTo>
                    <a:pt x="2" y="5"/>
                    <a:pt x="1" y="3"/>
                    <a:pt x="0" y="1"/>
                  </a:cubicBezTo>
                  <a:cubicBezTo>
                    <a:pt x="0" y="1"/>
                    <a:pt x="0" y="0"/>
                    <a:pt x="1" y="0"/>
                  </a:cubicBezTo>
                  <a:cubicBezTo>
                    <a:pt x="1" y="0"/>
                    <a:pt x="2" y="0"/>
                    <a:pt x="2" y="0"/>
                  </a:cubicBezTo>
                  <a:cubicBezTo>
                    <a:pt x="3" y="2"/>
                    <a:pt x="4" y="4"/>
                    <a:pt x="5" y="6"/>
                  </a:cubicBezTo>
                  <a:cubicBezTo>
                    <a:pt x="6" y="8"/>
                    <a:pt x="7" y="10"/>
                    <a:pt x="8" y="12"/>
                  </a:cubicBezTo>
                  <a:cubicBezTo>
                    <a:pt x="8" y="13"/>
                    <a:pt x="8" y="13"/>
                    <a:pt x="8" y="13"/>
                  </a:cubicBezTo>
                  <a:cubicBezTo>
                    <a:pt x="2" y="28"/>
                    <a:pt x="3" y="45"/>
                    <a:pt x="12" y="58"/>
                  </a:cubicBezTo>
                  <a:cubicBezTo>
                    <a:pt x="12" y="59"/>
                    <a:pt x="12" y="59"/>
                    <a:pt x="11" y="60"/>
                  </a:cubicBezTo>
                  <a:cubicBezTo>
                    <a:pt x="11" y="60"/>
                    <a:pt x="11" y="60"/>
                    <a:pt x="1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7" name="Freeform 33"/>
            <p:cNvSpPr/>
            <p:nvPr/>
          </p:nvSpPr>
          <p:spPr bwMode="auto">
            <a:xfrm>
              <a:off x="17267" y="5883"/>
              <a:ext cx="403" cy="747"/>
            </a:xfrm>
            <a:custGeom>
              <a:avLst/>
              <a:gdLst>
                <a:gd name="T0" fmla="*/ 0 w 29"/>
                <a:gd name="T1" fmla="*/ 0 h 54"/>
                <a:gd name="T2" fmla="*/ 0 w 29"/>
                <a:gd name="T3" fmla="*/ 29 h 54"/>
                <a:gd name="T4" fmla="*/ 29 w 29"/>
                <a:gd name="T5" fmla="*/ 30 h 54"/>
                <a:gd name="T6" fmla="*/ 28 w 29"/>
                <a:gd name="T7" fmla="*/ 0 h 54"/>
                <a:gd name="T8" fmla="*/ 0 w 29"/>
                <a:gd name="T9" fmla="*/ 0 h 54"/>
              </a:gdLst>
              <a:ahLst/>
              <a:cxnLst>
                <a:cxn ang="0">
                  <a:pos x="T0" y="T1"/>
                </a:cxn>
                <a:cxn ang="0">
                  <a:pos x="T2" y="T3"/>
                </a:cxn>
                <a:cxn ang="0">
                  <a:pos x="T4" y="T5"/>
                </a:cxn>
                <a:cxn ang="0">
                  <a:pos x="T6" y="T7"/>
                </a:cxn>
                <a:cxn ang="0">
                  <a:pos x="T8" y="T9"/>
                </a:cxn>
              </a:cxnLst>
              <a:rect l="0" t="0" r="r" b="b"/>
              <a:pathLst>
                <a:path w="29" h="54">
                  <a:moveTo>
                    <a:pt x="0" y="0"/>
                  </a:moveTo>
                  <a:cubicBezTo>
                    <a:pt x="0" y="29"/>
                    <a:pt x="0" y="29"/>
                    <a:pt x="0" y="29"/>
                  </a:cubicBezTo>
                  <a:cubicBezTo>
                    <a:pt x="0" y="29"/>
                    <a:pt x="15" y="54"/>
                    <a:pt x="29" y="30"/>
                  </a:cubicBezTo>
                  <a:cubicBezTo>
                    <a:pt x="28" y="0"/>
                    <a:pt x="28" y="0"/>
                    <a:pt x="28" y="0"/>
                  </a:cubicBezTo>
                  <a:lnTo>
                    <a:pt x="0" y="0"/>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8" name="Freeform 34"/>
            <p:cNvSpPr/>
            <p:nvPr/>
          </p:nvSpPr>
          <p:spPr bwMode="auto">
            <a:xfrm>
              <a:off x="16938" y="4837"/>
              <a:ext cx="996" cy="1325"/>
            </a:xfrm>
            <a:custGeom>
              <a:avLst/>
              <a:gdLst>
                <a:gd name="T0" fmla="*/ 30 w 72"/>
                <a:gd name="T1" fmla="*/ 5 h 96"/>
                <a:gd name="T2" fmla="*/ 7 w 72"/>
                <a:gd name="T3" fmla="*/ 62 h 96"/>
                <a:gd name="T4" fmla="*/ 38 w 72"/>
                <a:gd name="T5" fmla="*/ 96 h 96"/>
                <a:gd name="T6" fmla="*/ 67 w 72"/>
                <a:gd name="T7" fmla="*/ 60 h 96"/>
                <a:gd name="T8" fmla="*/ 30 w 72"/>
                <a:gd name="T9" fmla="*/ 5 h 96"/>
              </a:gdLst>
              <a:ahLst/>
              <a:cxnLst>
                <a:cxn ang="0">
                  <a:pos x="T0" y="T1"/>
                </a:cxn>
                <a:cxn ang="0">
                  <a:pos x="T2" y="T3"/>
                </a:cxn>
                <a:cxn ang="0">
                  <a:pos x="T4" y="T5"/>
                </a:cxn>
                <a:cxn ang="0">
                  <a:pos x="T6" y="T7"/>
                </a:cxn>
                <a:cxn ang="0">
                  <a:pos x="T8" y="T9"/>
                </a:cxn>
              </a:cxnLst>
              <a:rect l="0" t="0" r="r" b="b"/>
              <a:pathLst>
                <a:path w="72" h="96">
                  <a:moveTo>
                    <a:pt x="30" y="5"/>
                  </a:moveTo>
                  <a:cubicBezTo>
                    <a:pt x="5" y="9"/>
                    <a:pt x="0" y="38"/>
                    <a:pt x="7" y="62"/>
                  </a:cubicBezTo>
                  <a:cubicBezTo>
                    <a:pt x="11" y="79"/>
                    <a:pt x="22" y="96"/>
                    <a:pt x="38" y="96"/>
                  </a:cubicBezTo>
                  <a:cubicBezTo>
                    <a:pt x="54" y="96"/>
                    <a:pt x="64" y="73"/>
                    <a:pt x="67" y="60"/>
                  </a:cubicBezTo>
                  <a:cubicBezTo>
                    <a:pt x="72" y="37"/>
                    <a:pt x="71" y="0"/>
                    <a:pt x="30" y="5"/>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9" name="Freeform 35"/>
            <p:cNvSpPr/>
            <p:nvPr/>
          </p:nvSpPr>
          <p:spPr bwMode="auto">
            <a:xfrm>
              <a:off x="16843" y="5459"/>
              <a:ext cx="373" cy="395"/>
            </a:xfrm>
            <a:custGeom>
              <a:avLst/>
              <a:gdLst>
                <a:gd name="T0" fmla="*/ 17 w 27"/>
                <a:gd name="T1" fmla="*/ 10 h 29"/>
                <a:gd name="T2" fmla="*/ 8 w 27"/>
                <a:gd name="T3" fmla="*/ 4 h 29"/>
                <a:gd name="T4" fmla="*/ 18 w 27"/>
                <a:gd name="T5" fmla="*/ 26 h 29"/>
                <a:gd name="T6" fmla="*/ 17 w 27"/>
                <a:gd name="T7" fmla="*/ 10 h 29"/>
              </a:gdLst>
              <a:ahLst/>
              <a:cxnLst>
                <a:cxn ang="0">
                  <a:pos x="T0" y="T1"/>
                </a:cxn>
                <a:cxn ang="0">
                  <a:pos x="T2" y="T3"/>
                </a:cxn>
                <a:cxn ang="0">
                  <a:pos x="T4" y="T5"/>
                </a:cxn>
                <a:cxn ang="0">
                  <a:pos x="T6" y="T7"/>
                </a:cxn>
              </a:cxnLst>
              <a:rect l="0" t="0" r="r" b="b"/>
              <a:pathLst>
                <a:path w="27" h="29">
                  <a:moveTo>
                    <a:pt x="17" y="10"/>
                  </a:moveTo>
                  <a:cubicBezTo>
                    <a:pt x="17" y="10"/>
                    <a:pt x="16" y="0"/>
                    <a:pt x="8" y="4"/>
                  </a:cubicBezTo>
                  <a:cubicBezTo>
                    <a:pt x="0" y="7"/>
                    <a:pt x="9" y="29"/>
                    <a:pt x="18" y="26"/>
                  </a:cubicBezTo>
                  <a:cubicBezTo>
                    <a:pt x="27" y="24"/>
                    <a:pt x="17" y="10"/>
                    <a:pt x="17"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0" name="Freeform 36"/>
            <p:cNvSpPr/>
            <p:nvPr/>
          </p:nvSpPr>
          <p:spPr bwMode="auto">
            <a:xfrm>
              <a:off x="17670" y="5459"/>
              <a:ext cx="344" cy="381"/>
            </a:xfrm>
            <a:custGeom>
              <a:avLst/>
              <a:gdLst>
                <a:gd name="T0" fmla="*/ 9 w 25"/>
                <a:gd name="T1" fmla="*/ 10 h 28"/>
                <a:gd name="T2" fmla="*/ 17 w 25"/>
                <a:gd name="T3" fmla="*/ 2 h 28"/>
                <a:gd name="T4" fmla="*/ 9 w 25"/>
                <a:gd name="T5" fmla="*/ 26 h 28"/>
                <a:gd name="T6" fmla="*/ 9 w 25"/>
                <a:gd name="T7" fmla="*/ 10 h 28"/>
              </a:gdLst>
              <a:ahLst/>
              <a:cxnLst>
                <a:cxn ang="0">
                  <a:pos x="T0" y="T1"/>
                </a:cxn>
                <a:cxn ang="0">
                  <a:pos x="T2" y="T3"/>
                </a:cxn>
                <a:cxn ang="0">
                  <a:pos x="T4" y="T5"/>
                </a:cxn>
                <a:cxn ang="0">
                  <a:pos x="T6" y="T7"/>
                </a:cxn>
              </a:cxnLst>
              <a:rect l="0" t="0" r="r" b="b"/>
              <a:pathLst>
                <a:path w="25" h="28">
                  <a:moveTo>
                    <a:pt x="9" y="10"/>
                  </a:moveTo>
                  <a:cubicBezTo>
                    <a:pt x="9" y="10"/>
                    <a:pt x="9" y="0"/>
                    <a:pt x="17" y="2"/>
                  </a:cubicBezTo>
                  <a:cubicBezTo>
                    <a:pt x="25" y="5"/>
                    <a:pt x="17" y="28"/>
                    <a:pt x="9" y="26"/>
                  </a:cubicBezTo>
                  <a:cubicBezTo>
                    <a:pt x="0" y="24"/>
                    <a:pt x="9" y="10"/>
                    <a:pt x="9"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1" name="Freeform 37"/>
            <p:cNvSpPr/>
            <p:nvPr/>
          </p:nvSpPr>
          <p:spPr bwMode="auto">
            <a:xfrm>
              <a:off x="16813" y="4844"/>
              <a:ext cx="1245" cy="1113"/>
            </a:xfrm>
            <a:custGeom>
              <a:avLst/>
              <a:gdLst>
                <a:gd name="T0" fmla="*/ 74 w 90"/>
                <a:gd name="T1" fmla="*/ 10 h 81"/>
                <a:gd name="T2" fmla="*/ 67 w 90"/>
                <a:gd name="T3" fmla="*/ 8 h 81"/>
                <a:gd name="T4" fmla="*/ 64 w 90"/>
                <a:gd name="T5" fmla="*/ 5 h 81"/>
                <a:gd name="T6" fmla="*/ 25 w 90"/>
                <a:gd name="T7" fmla="*/ 5 h 81"/>
                <a:gd name="T8" fmla="*/ 2 w 90"/>
                <a:gd name="T9" fmla="*/ 36 h 81"/>
                <a:gd name="T10" fmla="*/ 5 w 90"/>
                <a:gd name="T11" fmla="*/ 67 h 81"/>
                <a:gd name="T12" fmla="*/ 10 w 90"/>
                <a:gd name="T13" fmla="*/ 75 h 81"/>
                <a:gd name="T14" fmla="*/ 42 w 90"/>
                <a:gd name="T15" fmla="*/ 58 h 81"/>
                <a:gd name="T16" fmla="*/ 62 w 90"/>
                <a:gd name="T17" fmla="*/ 24 h 81"/>
                <a:gd name="T18" fmla="*/ 80 w 90"/>
                <a:gd name="T19" fmla="*/ 75 h 81"/>
                <a:gd name="T20" fmla="*/ 84 w 90"/>
                <a:gd name="T21" fmla="*/ 71 h 81"/>
                <a:gd name="T22" fmla="*/ 90 w 90"/>
                <a:gd name="T23" fmla="*/ 52 h 81"/>
                <a:gd name="T24" fmla="*/ 74 w 90"/>
                <a:gd name="T2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1">
                  <a:moveTo>
                    <a:pt x="74" y="10"/>
                  </a:moveTo>
                  <a:cubicBezTo>
                    <a:pt x="72" y="9"/>
                    <a:pt x="69" y="8"/>
                    <a:pt x="67" y="8"/>
                  </a:cubicBezTo>
                  <a:cubicBezTo>
                    <a:pt x="67" y="7"/>
                    <a:pt x="66" y="5"/>
                    <a:pt x="64" y="5"/>
                  </a:cubicBezTo>
                  <a:cubicBezTo>
                    <a:pt x="55" y="0"/>
                    <a:pt x="34" y="1"/>
                    <a:pt x="25" y="5"/>
                  </a:cubicBezTo>
                  <a:cubicBezTo>
                    <a:pt x="16" y="9"/>
                    <a:pt x="5" y="26"/>
                    <a:pt x="2" y="36"/>
                  </a:cubicBezTo>
                  <a:cubicBezTo>
                    <a:pt x="0" y="46"/>
                    <a:pt x="2" y="57"/>
                    <a:pt x="5" y="67"/>
                  </a:cubicBezTo>
                  <a:cubicBezTo>
                    <a:pt x="6" y="70"/>
                    <a:pt x="7" y="74"/>
                    <a:pt x="10" y="75"/>
                  </a:cubicBezTo>
                  <a:cubicBezTo>
                    <a:pt x="19" y="81"/>
                    <a:pt x="36" y="64"/>
                    <a:pt x="42" y="58"/>
                  </a:cubicBezTo>
                  <a:cubicBezTo>
                    <a:pt x="51" y="49"/>
                    <a:pt x="58" y="37"/>
                    <a:pt x="62" y="24"/>
                  </a:cubicBezTo>
                  <a:cubicBezTo>
                    <a:pt x="59" y="35"/>
                    <a:pt x="62" y="76"/>
                    <a:pt x="80" y="75"/>
                  </a:cubicBezTo>
                  <a:cubicBezTo>
                    <a:pt x="82" y="75"/>
                    <a:pt x="83" y="73"/>
                    <a:pt x="84" y="71"/>
                  </a:cubicBezTo>
                  <a:cubicBezTo>
                    <a:pt x="87" y="65"/>
                    <a:pt x="90" y="59"/>
                    <a:pt x="90" y="52"/>
                  </a:cubicBezTo>
                  <a:cubicBezTo>
                    <a:pt x="90" y="45"/>
                    <a:pt x="80" y="12"/>
                    <a:pt x="74" y="1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2" name="Freeform 38"/>
            <p:cNvSpPr/>
            <p:nvPr/>
          </p:nvSpPr>
          <p:spPr bwMode="auto">
            <a:xfrm>
              <a:off x="17297" y="6088"/>
              <a:ext cx="344" cy="88"/>
            </a:xfrm>
            <a:custGeom>
              <a:avLst/>
              <a:gdLst>
                <a:gd name="T0" fmla="*/ 12 w 25"/>
                <a:gd name="T1" fmla="*/ 6 h 6"/>
                <a:gd name="T2" fmla="*/ 1 w 25"/>
                <a:gd name="T3" fmla="*/ 3 h 6"/>
                <a:gd name="T4" fmla="*/ 1 w 25"/>
                <a:gd name="T5" fmla="*/ 2 h 6"/>
                <a:gd name="T6" fmla="*/ 2 w 25"/>
                <a:gd name="T7" fmla="*/ 1 h 6"/>
                <a:gd name="T8" fmla="*/ 23 w 25"/>
                <a:gd name="T9" fmla="*/ 1 h 6"/>
                <a:gd name="T10" fmla="*/ 25 w 25"/>
                <a:gd name="T11" fmla="*/ 1 h 6"/>
                <a:gd name="T12" fmla="*/ 24 w 25"/>
                <a:gd name="T13" fmla="*/ 3 h 6"/>
                <a:gd name="T14" fmla="*/ 12 w 2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
                  <a:moveTo>
                    <a:pt x="12" y="6"/>
                  </a:moveTo>
                  <a:cubicBezTo>
                    <a:pt x="8" y="6"/>
                    <a:pt x="4" y="5"/>
                    <a:pt x="1" y="3"/>
                  </a:cubicBezTo>
                  <a:cubicBezTo>
                    <a:pt x="0" y="3"/>
                    <a:pt x="0" y="2"/>
                    <a:pt x="1" y="2"/>
                  </a:cubicBezTo>
                  <a:cubicBezTo>
                    <a:pt x="1" y="1"/>
                    <a:pt x="2" y="1"/>
                    <a:pt x="2" y="1"/>
                  </a:cubicBezTo>
                  <a:cubicBezTo>
                    <a:pt x="8" y="5"/>
                    <a:pt x="17" y="5"/>
                    <a:pt x="23" y="1"/>
                  </a:cubicBezTo>
                  <a:cubicBezTo>
                    <a:pt x="24" y="0"/>
                    <a:pt x="24" y="0"/>
                    <a:pt x="25" y="1"/>
                  </a:cubicBezTo>
                  <a:cubicBezTo>
                    <a:pt x="25" y="1"/>
                    <a:pt x="25" y="2"/>
                    <a:pt x="24" y="3"/>
                  </a:cubicBezTo>
                  <a:cubicBezTo>
                    <a:pt x="21" y="5"/>
                    <a:pt x="16" y="6"/>
                    <a:pt x="12" y="6"/>
                  </a:cubicBezTo>
                  <a:close/>
                </a:path>
              </a:pathLst>
            </a:custGeom>
            <a:solidFill>
              <a:srgbClr val="BA74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5" name="Freeform 41"/>
            <p:cNvSpPr/>
            <p:nvPr/>
          </p:nvSpPr>
          <p:spPr bwMode="auto">
            <a:xfrm>
              <a:off x="17589" y="7450"/>
              <a:ext cx="491" cy="593"/>
            </a:xfrm>
            <a:custGeom>
              <a:avLst/>
              <a:gdLst>
                <a:gd name="T0" fmla="*/ 0 w 36"/>
                <a:gd name="T1" fmla="*/ 27 h 43"/>
                <a:gd name="T2" fmla="*/ 9 w 36"/>
                <a:gd name="T3" fmla="*/ 42 h 43"/>
                <a:gd name="T4" fmla="*/ 28 w 36"/>
                <a:gd name="T5" fmla="*/ 29 h 43"/>
                <a:gd name="T6" fmla="*/ 32 w 36"/>
                <a:gd name="T7" fmla="*/ 19 h 43"/>
                <a:gd name="T8" fmla="*/ 33 w 36"/>
                <a:gd name="T9" fmla="*/ 8 h 43"/>
                <a:gd name="T10" fmla="*/ 31 w 36"/>
                <a:gd name="T11" fmla="*/ 1 h 43"/>
                <a:gd name="T12" fmla="*/ 28 w 36"/>
                <a:gd name="T13" fmla="*/ 10 h 43"/>
                <a:gd name="T14" fmla="*/ 17 w 36"/>
                <a:gd name="T15" fmla="*/ 11 h 43"/>
                <a:gd name="T16" fmla="*/ 15 w 36"/>
                <a:gd name="T17" fmla="*/ 1 h 43"/>
                <a:gd name="T18" fmla="*/ 10 w 36"/>
                <a:gd name="T19" fmla="*/ 18 h 43"/>
                <a:gd name="T20" fmla="*/ 0 w 36"/>
                <a:gd name="T21"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0" y="27"/>
                  </a:moveTo>
                  <a:cubicBezTo>
                    <a:pt x="0" y="27"/>
                    <a:pt x="8" y="43"/>
                    <a:pt x="9" y="42"/>
                  </a:cubicBezTo>
                  <a:cubicBezTo>
                    <a:pt x="9" y="41"/>
                    <a:pt x="28" y="29"/>
                    <a:pt x="28" y="29"/>
                  </a:cubicBezTo>
                  <a:cubicBezTo>
                    <a:pt x="28" y="29"/>
                    <a:pt x="36" y="23"/>
                    <a:pt x="32" y="19"/>
                  </a:cubicBezTo>
                  <a:cubicBezTo>
                    <a:pt x="29" y="16"/>
                    <a:pt x="35" y="10"/>
                    <a:pt x="33" y="8"/>
                  </a:cubicBezTo>
                  <a:cubicBezTo>
                    <a:pt x="32" y="6"/>
                    <a:pt x="31" y="1"/>
                    <a:pt x="31" y="1"/>
                  </a:cubicBezTo>
                  <a:cubicBezTo>
                    <a:pt x="28" y="10"/>
                    <a:pt x="28" y="10"/>
                    <a:pt x="28" y="10"/>
                  </a:cubicBezTo>
                  <a:cubicBezTo>
                    <a:pt x="17" y="11"/>
                    <a:pt x="17" y="11"/>
                    <a:pt x="17" y="11"/>
                  </a:cubicBezTo>
                  <a:cubicBezTo>
                    <a:pt x="17" y="11"/>
                    <a:pt x="17" y="2"/>
                    <a:pt x="15" y="1"/>
                  </a:cubicBezTo>
                  <a:cubicBezTo>
                    <a:pt x="13" y="0"/>
                    <a:pt x="10" y="18"/>
                    <a:pt x="10" y="18"/>
                  </a:cubicBezTo>
                  <a:lnTo>
                    <a:pt x="0" y="27"/>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sp>
        <p:nvSpPr>
          <p:cNvPr id="3" name="文本框 2"/>
          <p:cNvSpPr txBox="1"/>
          <p:nvPr/>
        </p:nvSpPr>
        <p:spPr>
          <a:xfrm>
            <a:off x="1412875" y="990600"/>
            <a:ext cx="8663305" cy="230695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b="1" spc="100">
                <a:solidFill>
                  <a:schemeClr val="tx1"/>
                </a:solidFill>
                <a:uFillTx/>
                <a:latin typeface="微软雅黑" panose="020B0503020204020204" pitchFamily="34" charset="-122"/>
                <a:ea typeface="微软雅黑" panose="020B0503020204020204" pitchFamily="34" charset="-122"/>
              </a:rPr>
              <a:t>案例</a:t>
            </a:r>
            <a:r>
              <a:rPr lang="en-US" altLang="zh-CN" sz="2000" b="1" spc="100">
                <a:solidFill>
                  <a:schemeClr val="tx1"/>
                </a:solidFill>
                <a:uFillTx/>
                <a:latin typeface="微软雅黑" panose="020B0503020204020204" pitchFamily="34" charset="-122"/>
                <a:ea typeface="微软雅黑" panose="020B0503020204020204" pitchFamily="34" charset="-122"/>
              </a:rPr>
              <a:t>1</a:t>
            </a:r>
            <a:endParaRPr lang="en-US" altLang="zh-CN" sz="2000" b="1"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lang="zh-CN" altLang="en-US" sz="2000" spc="100">
                <a:solidFill>
                  <a:schemeClr val="tx1"/>
                </a:solidFill>
                <a:uFillTx/>
                <a:latin typeface="微软雅黑" panose="020B0503020204020204" pitchFamily="34" charset="-122"/>
                <a:ea typeface="微软雅黑" panose="020B0503020204020204" pitchFamily="34" charset="-122"/>
              </a:rPr>
              <a:t>2021年5月8日，</a:t>
            </a:r>
            <a:r>
              <a:rPr lang="en-US" altLang="zh-CN" sz="2000" spc="100">
                <a:solidFill>
                  <a:schemeClr val="tx1"/>
                </a:solidFill>
                <a:uFillTx/>
                <a:latin typeface="微软雅黑" panose="020B0503020204020204" pitchFamily="34" charset="-122"/>
                <a:ea typeface="微软雅黑" panose="020B0503020204020204" pitchFamily="34" charset="-122"/>
              </a:rPr>
              <a:t>A</a:t>
            </a:r>
            <a:r>
              <a:rPr lang="zh-CN" altLang="en-US" sz="2000" spc="100">
                <a:solidFill>
                  <a:schemeClr val="tx1"/>
                </a:solidFill>
                <a:uFillTx/>
                <a:latin typeface="微软雅黑" panose="020B0503020204020204" pitchFamily="34" charset="-122"/>
                <a:ea typeface="微软雅黑" panose="020B0503020204020204" pitchFamily="34" charset="-122"/>
              </a:rPr>
              <a:t>同学代替他人参加《大学体育趣味篮球》1200米考试。根据《浙江师范大学考试管理规定》第五十条第四款和《浙江师范大学学生违纪处分规定》第二十八条第三款的规定，经研究，决定给予</a:t>
            </a:r>
            <a:r>
              <a:rPr lang="en-US" altLang="zh-CN" sz="2000" spc="100">
                <a:solidFill>
                  <a:schemeClr val="tx1"/>
                </a:solidFill>
                <a:uFillTx/>
                <a:latin typeface="微软雅黑" panose="020B0503020204020204" pitchFamily="34" charset="-122"/>
                <a:ea typeface="微软雅黑" panose="020B0503020204020204" pitchFamily="34" charset="-122"/>
              </a:rPr>
              <a:t>A</a:t>
            </a:r>
            <a:r>
              <a:rPr lang="zh-CN" altLang="en-US" sz="2000" spc="100">
                <a:solidFill>
                  <a:schemeClr val="tx1"/>
                </a:solidFill>
                <a:uFillTx/>
                <a:latin typeface="微软雅黑" panose="020B0503020204020204" pitchFamily="34" charset="-122"/>
                <a:ea typeface="微软雅黑" panose="020B0503020204020204" pitchFamily="34" charset="-122"/>
              </a:rPr>
              <a:t>留校察看处分。处分期限为12个月，自发文之日起计算。</a:t>
            </a:r>
            <a:endParaRPr lang="zh-CN" altLang="en-US"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lang="zh-CN" altLang="en-US" sz="2000" spc="100">
                <a:solidFill>
                  <a:schemeClr val="tx1"/>
                </a:solidFill>
                <a:uFillTx/>
                <a:latin typeface="微软雅黑" panose="020B0503020204020204" pitchFamily="34" charset="-122"/>
                <a:ea typeface="微软雅黑" panose="020B0503020204020204" pitchFamily="34" charset="-122"/>
              </a:rPr>
              <a:t>（浙师学字〔2021〕57号）</a:t>
            </a:r>
            <a:endParaRPr lang="zh-CN" altLang="en-US" sz="2000" spc="100">
              <a:solidFill>
                <a:schemeClr val="tx1"/>
              </a:solidFill>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1412875" y="3703320"/>
            <a:ext cx="8663305" cy="230695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sz="2000" b="1" spc="100">
                <a:solidFill>
                  <a:schemeClr val="tx1"/>
                </a:solidFill>
                <a:uFillTx/>
                <a:latin typeface="微软雅黑" panose="020B0503020204020204" pitchFamily="34" charset="-122"/>
                <a:ea typeface="微软雅黑" panose="020B0503020204020204" pitchFamily="34" charset="-122"/>
              </a:rPr>
              <a:t>案例</a:t>
            </a:r>
            <a:r>
              <a:rPr lang="en-US" sz="2000" b="1" spc="100">
                <a:solidFill>
                  <a:schemeClr val="tx1"/>
                </a:solidFill>
                <a:uFillTx/>
                <a:latin typeface="微软雅黑" panose="020B0503020204020204" pitchFamily="34" charset="-122"/>
                <a:ea typeface="微软雅黑" panose="020B0503020204020204" pitchFamily="34" charset="-122"/>
              </a:rPr>
              <a:t>2</a:t>
            </a:r>
            <a:endParaRPr sz="2000"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2021年5月31日，</a:t>
            </a:r>
            <a:r>
              <a:rPr lang="en-US" sz="2000" spc="100">
                <a:solidFill>
                  <a:schemeClr val="tx1"/>
                </a:solidFill>
                <a:uFillTx/>
                <a:latin typeface="微软雅黑" panose="020B0503020204020204" pitchFamily="34" charset="-122"/>
                <a:ea typeface="微软雅黑" panose="020B0503020204020204" pitchFamily="34" charset="-122"/>
              </a:rPr>
              <a:t>B</a:t>
            </a:r>
            <a:r>
              <a:rPr sz="2000" spc="100">
                <a:solidFill>
                  <a:schemeClr val="tx1"/>
                </a:solidFill>
                <a:uFillTx/>
                <a:latin typeface="微软雅黑" panose="020B0503020204020204" pitchFamily="34" charset="-122"/>
                <a:ea typeface="微软雅黑" panose="020B0503020204020204" pitchFamily="34" charset="-122"/>
              </a:rPr>
              <a:t>同学代替他人参加《计算机应用A高级office》课堂测验。根据《浙江师范大学考试管理规定》第五十条第四款和《浙江师范大学学生违纪处分规定》第二十八条第三款的规定，决定给予</a:t>
            </a:r>
            <a:r>
              <a:rPr lang="en-US" sz="2000" spc="100">
                <a:solidFill>
                  <a:schemeClr val="tx1"/>
                </a:solidFill>
                <a:uFillTx/>
                <a:latin typeface="微软雅黑" panose="020B0503020204020204" pitchFamily="34" charset="-122"/>
                <a:ea typeface="微软雅黑" panose="020B0503020204020204" pitchFamily="34" charset="-122"/>
              </a:rPr>
              <a:t>B</a:t>
            </a:r>
            <a:r>
              <a:rPr sz="2000" spc="100">
                <a:solidFill>
                  <a:schemeClr val="tx1"/>
                </a:solidFill>
                <a:uFillTx/>
                <a:latin typeface="微软雅黑" panose="020B0503020204020204" pitchFamily="34" charset="-122"/>
                <a:ea typeface="微软雅黑" panose="020B0503020204020204" pitchFamily="34" charset="-122"/>
              </a:rPr>
              <a:t>留校察看处分。处分期限为12个月，自发文之日起计算。</a:t>
            </a:r>
            <a:endParaRPr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（浙师学字〔2021〕63号）</a:t>
            </a:r>
            <a:endParaRPr sz="2000" spc="100">
              <a:solidFill>
                <a:schemeClr val="tx1"/>
              </a:solidFill>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4" name="圆角矩形 13"/>
          <p:cNvSpPr/>
          <p:nvPr/>
        </p:nvSpPr>
        <p:spPr>
          <a:xfrm>
            <a:off x="635000" y="942975"/>
            <a:ext cx="11309350" cy="2622550"/>
          </a:xfrm>
          <a:prstGeom prst="roundRect">
            <a:avLst>
              <a:gd name="adj" fmla="val 9815"/>
            </a:avLst>
          </a:prstGeom>
          <a:solidFill>
            <a:srgbClr val="FAD887">
              <a:alpha val="56000"/>
            </a:srgbClr>
          </a:solidFill>
          <a:ln w="28575" cmpd="sng">
            <a:solidFill>
              <a:srgbClr val="AA65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0" name="Freeform: Shape 149"/>
          <p:cNvSpPr/>
          <p:nvPr/>
        </p:nvSpPr>
        <p:spPr>
          <a:xfrm>
            <a:off x="0" y="3668776"/>
            <a:ext cx="12192000" cy="3163824"/>
          </a:xfrm>
          <a:custGeom>
            <a:avLst/>
            <a:gdLst>
              <a:gd name="connsiteX0" fmla="*/ 2003797 w 12192000"/>
              <a:gd name="connsiteY0" fmla="*/ 997 h 4474299"/>
              <a:gd name="connsiteX1" fmla="*/ 2400300 w 12192000"/>
              <a:gd name="connsiteY1" fmla="*/ 16599 h 4474299"/>
              <a:gd name="connsiteX2" fmla="*/ 5435601 w 12192000"/>
              <a:gd name="connsiteY2" fmla="*/ 1248499 h 4474299"/>
              <a:gd name="connsiteX3" fmla="*/ 7899401 w 12192000"/>
              <a:gd name="connsiteY3" fmla="*/ 1235799 h 4474299"/>
              <a:gd name="connsiteX4" fmla="*/ 10147300 w 12192000"/>
              <a:gd name="connsiteY4" fmla="*/ 2315299 h 4474299"/>
              <a:gd name="connsiteX5" fmla="*/ 12091619 w 12192000"/>
              <a:gd name="connsiteY5" fmla="*/ 1580532 h 4474299"/>
              <a:gd name="connsiteX6" fmla="*/ 12192000 w 12192000"/>
              <a:gd name="connsiteY6" fmla="*/ 1543563 h 4474299"/>
              <a:gd name="connsiteX7" fmla="*/ 12192000 w 12192000"/>
              <a:gd name="connsiteY7" fmla="*/ 4474299 h 4474299"/>
              <a:gd name="connsiteX8" fmla="*/ 0 w 12192000"/>
              <a:gd name="connsiteY8" fmla="*/ 4474299 h 4474299"/>
              <a:gd name="connsiteX9" fmla="*/ 0 w 12192000"/>
              <a:gd name="connsiteY9" fmla="*/ 383415 h 4474299"/>
              <a:gd name="connsiteX10" fmla="*/ 329481 w 12192000"/>
              <a:gd name="connsiteY10" fmla="*/ 292799 h 4474299"/>
              <a:gd name="connsiteX11" fmla="*/ 2003797 w 12192000"/>
              <a:gd name="connsiteY11" fmla="*/ 997 h 447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4474299">
                <a:moveTo>
                  <a:pt x="2003797" y="997"/>
                </a:moveTo>
                <a:cubicBezTo>
                  <a:pt x="2140182" y="-2252"/>
                  <a:pt x="2273036" y="2312"/>
                  <a:pt x="2400300" y="16599"/>
                </a:cubicBezTo>
                <a:cubicBezTo>
                  <a:pt x="3418417" y="130899"/>
                  <a:pt x="4519085" y="1045299"/>
                  <a:pt x="5435601" y="1248499"/>
                </a:cubicBezTo>
                <a:cubicBezTo>
                  <a:pt x="6352117" y="1451699"/>
                  <a:pt x="7114118" y="1057999"/>
                  <a:pt x="7899401" y="1235799"/>
                </a:cubicBezTo>
                <a:cubicBezTo>
                  <a:pt x="8684683" y="1413599"/>
                  <a:pt x="9398000" y="2270849"/>
                  <a:pt x="10147300" y="2315299"/>
                </a:cubicBezTo>
                <a:cubicBezTo>
                  <a:pt x="10756106" y="2351415"/>
                  <a:pt x="11574512" y="1790870"/>
                  <a:pt x="12091619" y="1580532"/>
                </a:cubicBezTo>
                <a:lnTo>
                  <a:pt x="12192000" y="1543563"/>
                </a:lnTo>
                <a:lnTo>
                  <a:pt x="12192000" y="4474299"/>
                </a:lnTo>
                <a:lnTo>
                  <a:pt x="0" y="4474299"/>
                </a:lnTo>
                <a:lnTo>
                  <a:pt x="0" y="383415"/>
                </a:lnTo>
                <a:lnTo>
                  <a:pt x="329481" y="292799"/>
                </a:lnTo>
                <a:cubicBezTo>
                  <a:pt x="856233" y="152008"/>
                  <a:pt x="1458260" y="13995"/>
                  <a:pt x="2003797" y="997"/>
                </a:cubicBezTo>
                <a:close/>
              </a:path>
            </a:pathLst>
          </a:custGeom>
          <a:solidFill>
            <a:srgbClr val="FEF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grpSp>
        <p:nvGrpSpPr>
          <p:cNvPr id="6" name="组合 5"/>
          <p:cNvGrpSpPr/>
          <p:nvPr/>
        </p:nvGrpSpPr>
        <p:grpSpPr>
          <a:xfrm>
            <a:off x="-100330" y="113030"/>
            <a:ext cx="12340590" cy="633730"/>
            <a:chOff x="-158" y="178"/>
            <a:chExt cx="19434" cy="998"/>
          </a:xfrm>
        </p:grpSpPr>
        <p:sp>
          <p:nvSpPr>
            <p:cNvPr id="28" name="矩形 2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矩形 2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矩形 30"/>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2" name="图片 31"/>
            <p:cNvPicPr>
              <a:picLocks noChangeAspect="1"/>
            </p:cNvPicPr>
            <p:nvPr/>
          </p:nvPicPr>
          <p:blipFill>
            <a:blip r:embed="rId1"/>
            <a:stretch>
              <a:fillRect/>
            </a:stretch>
          </p:blipFill>
          <p:spPr>
            <a:xfrm>
              <a:off x="106" y="252"/>
              <a:ext cx="2732" cy="683"/>
            </a:xfrm>
            <a:prstGeom prst="rect">
              <a:avLst/>
            </a:prstGeom>
          </p:spPr>
        </p:pic>
        <p:sp>
          <p:nvSpPr>
            <p:cNvPr id="33" name="文本框 32"/>
            <p:cNvSpPr txBox="1"/>
            <p:nvPr/>
          </p:nvSpPr>
          <p:spPr>
            <a:xfrm>
              <a:off x="4594" y="451"/>
              <a:ext cx="8850"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01 </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考试的界定</a:t>
              </a:r>
              <a:r>
                <a:rPr lang="en-US" altLang="zh-CN"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体测</a:t>
              </a:r>
              <a:endPar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endParaRPr>
            </a:p>
          </p:txBody>
        </p:sp>
        <p:sp>
          <p:nvSpPr>
            <p:cNvPr id="34" name="矩形 33"/>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9" name="TextBox 161"/>
          <p:cNvSpPr txBox="1"/>
          <p:nvPr/>
        </p:nvSpPr>
        <p:spPr>
          <a:xfrm>
            <a:off x="781685" y="2985135"/>
            <a:ext cx="11160760" cy="368935"/>
          </a:xfrm>
          <a:prstGeom prst="rect">
            <a:avLst/>
          </a:prstGeom>
          <a:noFill/>
        </p:spPr>
        <p:txBody>
          <a:bodyPr wrap="square" lIns="0" tIns="0" rIns="0" bIns="0" rtlCol="0" anchor="ctr" anchorCtr="0">
            <a:spAutoFit/>
          </a:bodyPr>
          <a:p>
            <a:pPr fontAlgn="auto">
              <a:lnSpc>
                <a:spcPct val="120000"/>
              </a:lnSpc>
            </a:pPr>
            <a:r>
              <a:rPr lang="en-US" sz="2000" spc="100">
                <a:uFillTx/>
                <a:latin typeface="微软雅黑" panose="020B0503020204020204" pitchFamily="34" charset="-122"/>
                <a:ea typeface="微软雅黑" panose="020B0503020204020204" pitchFamily="34" charset="-122"/>
                <a:sym typeface="+mn-ea"/>
              </a:rPr>
              <a:t>3.</a:t>
            </a:r>
            <a:r>
              <a:rPr lang="zh-CN" sz="2000" spc="100">
                <a:uFillTx/>
                <a:latin typeface="微软雅黑" panose="020B0503020204020204" pitchFamily="34" charset="-122"/>
                <a:ea typeface="微软雅黑" panose="020B0503020204020204" pitchFamily="34" charset="-122"/>
                <a:sym typeface="+mn-ea"/>
              </a:rPr>
              <a:t>毕业条件之一（从</a:t>
            </a:r>
            <a:r>
              <a:rPr lang="en-US" altLang="zh-CN" sz="2000" spc="100">
                <a:uFillTx/>
                <a:latin typeface="微软雅黑" panose="020B0503020204020204" pitchFamily="34" charset="-122"/>
                <a:ea typeface="微软雅黑" panose="020B0503020204020204" pitchFamily="34" charset="-122"/>
                <a:sym typeface="+mn-ea"/>
              </a:rPr>
              <a:t>2020</a:t>
            </a:r>
            <a:r>
              <a:rPr lang="zh-CN" altLang="en-US" sz="2000" spc="100">
                <a:uFillTx/>
                <a:latin typeface="微软雅黑" panose="020B0503020204020204" pitchFamily="34" charset="-122"/>
                <a:ea typeface="微软雅黑" panose="020B0503020204020204" pitchFamily="34" charset="-122"/>
                <a:sym typeface="+mn-ea"/>
              </a:rPr>
              <a:t>级开始）</a:t>
            </a:r>
            <a:r>
              <a:rPr lang="zh-CN" sz="2000" spc="100">
                <a:uFillTx/>
                <a:latin typeface="微软雅黑" panose="020B0503020204020204" pitchFamily="34" charset="-122"/>
                <a:ea typeface="微软雅黑" panose="020B0503020204020204" pitchFamily="34" charset="-122"/>
                <a:sym typeface="+mn-ea"/>
              </a:rPr>
              <a:t>：</a:t>
            </a:r>
            <a:r>
              <a:rPr lang="zh-CN" altLang="en-US" sz="2000" spc="100">
                <a:uFillTx/>
                <a:latin typeface="微软雅黑" panose="020B0503020204020204" pitchFamily="34" charset="-122"/>
                <a:ea typeface="微软雅黑" panose="020B0503020204020204" pitchFamily="34" charset="-122"/>
                <a:sym typeface="+mn-ea"/>
              </a:rPr>
              <a:t>体质健康测试成绩需达到《国家学生体质健康标准》。</a:t>
            </a:r>
            <a:endParaRPr lang="zh-CN" altLang="en-US" sz="2000" b="1" spc="100">
              <a:solidFill>
                <a:srgbClr val="AA6500"/>
              </a:solidFill>
              <a:uFillTx/>
              <a:latin typeface="微软雅黑" panose="020B0503020204020204" pitchFamily="34" charset="-122"/>
              <a:ea typeface="微软雅黑" panose="020B0503020204020204" pitchFamily="34" charset="-122"/>
              <a:sym typeface="+mn-ea"/>
            </a:endParaRPr>
          </a:p>
        </p:txBody>
      </p:sp>
      <p:sp>
        <p:nvSpPr>
          <p:cNvPr id="21" name="TextBox 161"/>
          <p:cNvSpPr txBox="1"/>
          <p:nvPr/>
        </p:nvSpPr>
        <p:spPr>
          <a:xfrm>
            <a:off x="781685" y="2280920"/>
            <a:ext cx="8059420" cy="368935"/>
          </a:xfrm>
          <a:prstGeom prst="rect">
            <a:avLst/>
          </a:prstGeom>
          <a:noFill/>
        </p:spPr>
        <p:txBody>
          <a:bodyPr wrap="square" lIns="0" tIns="0" rIns="0" bIns="0" rtlCol="0" anchor="ctr" anchorCtr="0">
            <a:spAutoFit/>
          </a:bodyPr>
          <a:p>
            <a:pPr fontAlgn="auto">
              <a:lnSpc>
                <a:spcPct val="120000"/>
              </a:lnSpc>
            </a:pPr>
            <a:r>
              <a:rPr lang="en-US" alt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2.</a:t>
            </a: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校优秀学生奖学金评选条件之一：身体素质评价合格及以上。</a:t>
            </a:r>
            <a:endPar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sp>
        <p:nvSpPr>
          <p:cNvPr id="51" name="Freeform 250"/>
          <p:cNvSpPr/>
          <p:nvPr/>
        </p:nvSpPr>
        <p:spPr bwMode="auto">
          <a:xfrm>
            <a:off x="10875645" y="6169025"/>
            <a:ext cx="1360805" cy="730885"/>
          </a:xfrm>
          <a:custGeom>
            <a:avLst/>
            <a:gdLst>
              <a:gd name="T0" fmla="*/ 2 w 680"/>
              <a:gd name="T1" fmla="*/ 309 h 365"/>
              <a:gd name="T2" fmla="*/ 0 w 680"/>
              <a:gd name="T3" fmla="*/ 319 h 365"/>
              <a:gd name="T4" fmla="*/ 55 w 680"/>
              <a:gd name="T5" fmla="*/ 363 h 365"/>
              <a:gd name="T6" fmla="*/ 55 w 680"/>
              <a:gd name="T7" fmla="*/ 364 h 365"/>
              <a:gd name="T8" fmla="*/ 600 w 680"/>
              <a:gd name="T9" fmla="*/ 364 h 365"/>
              <a:gd name="T10" fmla="*/ 671 w 680"/>
              <a:gd name="T11" fmla="*/ 317 h 365"/>
              <a:gd name="T12" fmla="*/ 672 w 680"/>
              <a:gd name="T13" fmla="*/ 314 h 365"/>
              <a:gd name="T14" fmla="*/ 652 w 680"/>
              <a:gd name="T15" fmla="*/ 252 h 365"/>
              <a:gd name="T16" fmla="*/ 671 w 680"/>
              <a:gd name="T17" fmla="*/ 184 h 365"/>
              <a:gd name="T18" fmla="*/ 606 w 680"/>
              <a:gd name="T19" fmla="*/ 156 h 365"/>
              <a:gd name="T20" fmla="*/ 598 w 680"/>
              <a:gd name="T21" fmla="*/ 160 h 365"/>
              <a:gd name="T22" fmla="*/ 573 w 680"/>
              <a:gd name="T23" fmla="*/ 147 h 365"/>
              <a:gd name="T24" fmla="*/ 571 w 680"/>
              <a:gd name="T25" fmla="*/ 117 h 365"/>
              <a:gd name="T26" fmla="*/ 550 w 680"/>
              <a:gd name="T27" fmla="*/ 84 h 365"/>
              <a:gd name="T28" fmla="*/ 481 w 680"/>
              <a:gd name="T29" fmla="*/ 75 h 365"/>
              <a:gd name="T30" fmla="*/ 468 w 680"/>
              <a:gd name="T31" fmla="*/ 79 h 365"/>
              <a:gd name="T32" fmla="*/ 459 w 680"/>
              <a:gd name="T33" fmla="*/ 73 h 365"/>
              <a:gd name="T34" fmla="*/ 422 w 680"/>
              <a:gd name="T35" fmla="*/ 55 h 365"/>
              <a:gd name="T36" fmla="*/ 398 w 680"/>
              <a:gd name="T37" fmla="*/ 51 h 365"/>
              <a:gd name="T38" fmla="*/ 384 w 680"/>
              <a:gd name="T39" fmla="*/ 40 h 365"/>
              <a:gd name="T40" fmla="*/ 231 w 680"/>
              <a:gd name="T41" fmla="*/ 47 h 365"/>
              <a:gd name="T42" fmla="*/ 212 w 680"/>
              <a:gd name="T43" fmla="*/ 63 h 365"/>
              <a:gd name="T44" fmla="*/ 195 w 680"/>
              <a:gd name="T45" fmla="*/ 62 h 365"/>
              <a:gd name="T46" fmla="*/ 122 w 680"/>
              <a:gd name="T47" fmla="*/ 119 h 365"/>
              <a:gd name="T48" fmla="*/ 26 w 680"/>
              <a:gd name="T49" fmla="*/ 162 h 365"/>
              <a:gd name="T50" fmla="*/ 30 w 680"/>
              <a:gd name="T51" fmla="*/ 247 h 365"/>
              <a:gd name="T52" fmla="*/ 2 w 680"/>
              <a:gd name="T53" fmla="*/ 30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0" h="365">
                <a:moveTo>
                  <a:pt x="2" y="309"/>
                </a:moveTo>
                <a:cubicBezTo>
                  <a:pt x="0" y="313"/>
                  <a:pt x="0" y="317"/>
                  <a:pt x="0" y="319"/>
                </a:cubicBezTo>
                <a:cubicBezTo>
                  <a:pt x="5" y="344"/>
                  <a:pt x="31" y="362"/>
                  <a:pt x="55" y="363"/>
                </a:cubicBezTo>
                <a:cubicBezTo>
                  <a:pt x="55" y="364"/>
                  <a:pt x="55" y="364"/>
                  <a:pt x="55" y="364"/>
                </a:cubicBezTo>
                <a:cubicBezTo>
                  <a:pt x="237" y="364"/>
                  <a:pt x="418" y="362"/>
                  <a:pt x="600" y="364"/>
                </a:cubicBezTo>
                <a:cubicBezTo>
                  <a:pt x="631" y="365"/>
                  <a:pt x="660" y="346"/>
                  <a:pt x="671" y="317"/>
                </a:cubicBezTo>
                <a:cubicBezTo>
                  <a:pt x="672" y="316"/>
                  <a:pt x="672" y="315"/>
                  <a:pt x="672" y="314"/>
                </a:cubicBezTo>
                <a:cubicBezTo>
                  <a:pt x="680" y="292"/>
                  <a:pt x="671" y="266"/>
                  <a:pt x="652" y="252"/>
                </a:cubicBezTo>
                <a:cubicBezTo>
                  <a:pt x="665" y="261"/>
                  <a:pt x="673" y="191"/>
                  <a:pt x="671" y="184"/>
                </a:cubicBezTo>
                <a:cubicBezTo>
                  <a:pt x="662" y="155"/>
                  <a:pt x="635" y="142"/>
                  <a:pt x="606" y="156"/>
                </a:cubicBezTo>
                <a:cubicBezTo>
                  <a:pt x="604" y="158"/>
                  <a:pt x="601" y="159"/>
                  <a:pt x="598" y="160"/>
                </a:cubicBezTo>
                <a:cubicBezTo>
                  <a:pt x="588" y="162"/>
                  <a:pt x="580" y="155"/>
                  <a:pt x="573" y="147"/>
                </a:cubicBezTo>
                <a:cubicBezTo>
                  <a:pt x="571" y="145"/>
                  <a:pt x="573" y="122"/>
                  <a:pt x="571" y="117"/>
                </a:cubicBezTo>
                <a:cubicBezTo>
                  <a:pt x="568" y="105"/>
                  <a:pt x="560" y="93"/>
                  <a:pt x="550" y="84"/>
                </a:cubicBezTo>
                <a:cubicBezTo>
                  <a:pt x="531" y="68"/>
                  <a:pt x="504" y="64"/>
                  <a:pt x="481" y="75"/>
                </a:cubicBezTo>
                <a:cubicBezTo>
                  <a:pt x="477" y="77"/>
                  <a:pt x="472" y="80"/>
                  <a:pt x="468" y="79"/>
                </a:cubicBezTo>
                <a:cubicBezTo>
                  <a:pt x="464" y="78"/>
                  <a:pt x="462" y="75"/>
                  <a:pt x="459" y="73"/>
                </a:cubicBezTo>
                <a:cubicBezTo>
                  <a:pt x="449" y="63"/>
                  <a:pt x="435" y="57"/>
                  <a:pt x="422" y="55"/>
                </a:cubicBezTo>
                <a:cubicBezTo>
                  <a:pt x="414" y="54"/>
                  <a:pt x="406" y="55"/>
                  <a:pt x="398" y="51"/>
                </a:cubicBezTo>
                <a:cubicBezTo>
                  <a:pt x="393" y="49"/>
                  <a:pt x="389" y="44"/>
                  <a:pt x="384" y="40"/>
                </a:cubicBezTo>
                <a:cubicBezTo>
                  <a:pt x="342" y="0"/>
                  <a:pt x="269" y="5"/>
                  <a:pt x="231" y="47"/>
                </a:cubicBezTo>
                <a:cubicBezTo>
                  <a:pt x="225" y="54"/>
                  <a:pt x="220" y="61"/>
                  <a:pt x="212" y="63"/>
                </a:cubicBezTo>
                <a:cubicBezTo>
                  <a:pt x="206" y="64"/>
                  <a:pt x="201" y="63"/>
                  <a:pt x="195" y="62"/>
                </a:cubicBezTo>
                <a:cubicBezTo>
                  <a:pt x="162" y="59"/>
                  <a:pt x="127" y="85"/>
                  <a:pt x="122" y="119"/>
                </a:cubicBezTo>
                <a:cubicBezTo>
                  <a:pt x="84" y="111"/>
                  <a:pt x="44" y="128"/>
                  <a:pt x="26" y="162"/>
                </a:cubicBezTo>
                <a:cubicBezTo>
                  <a:pt x="12" y="188"/>
                  <a:pt x="14" y="222"/>
                  <a:pt x="30" y="247"/>
                </a:cubicBezTo>
                <a:cubicBezTo>
                  <a:pt x="29" y="245"/>
                  <a:pt x="8" y="287"/>
                  <a:pt x="2" y="309"/>
                </a:cubicBezTo>
              </a:path>
            </a:pathLst>
          </a:custGeom>
          <a:solidFill>
            <a:srgbClr val="F18870"/>
          </a:solidFill>
          <a:ln>
            <a:noFill/>
          </a:ln>
        </p:spPr>
        <p:txBody>
          <a:bodyPr vert="horz" wrap="square" lIns="91440" tIns="45720" rIns="91440" bIns="45720" numCol="1" anchor="t" anchorCtr="0" compatLnSpc="1"/>
          <a:p>
            <a:endParaRPr lang="id-ID"/>
          </a:p>
        </p:txBody>
      </p:sp>
      <p:grpSp>
        <p:nvGrpSpPr>
          <p:cNvPr id="47" name="组合 46"/>
          <p:cNvGrpSpPr/>
          <p:nvPr/>
        </p:nvGrpSpPr>
        <p:grpSpPr>
          <a:xfrm>
            <a:off x="10646410" y="3783965"/>
            <a:ext cx="1297305" cy="3650615"/>
            <a:chOff x="16184" y="4771"/>
            <a:chExt cx="2475" cy="6961"/>
          </a:xfrm>
        </p:grpSpPr>
        <p:sp>
          <p:nvSpPr>
            <p:cNvPr id="79" name="Freeform 25"/>
            <p:cNvSpPr/>
            <p:nvPr/>
          </p:nvSpPr>
          <p:spPr bwMode="auto">
            <a:xfrm>
              <a:off x="16345" y="4771"/>
              <a:ext cx="2123" cy="1552"/>
            </a:xfrm>
            <a:custGeom>
              <a:avLst/>
              <a:gdLst>
                <a:gd name="T0" fmla="*/ 93 w 154"/>
                <a:gd name="T1" fmla="*/ 4 h 113"/>
                <a:gd name="T2" fmla="*/ 49 w 154"/>
                <a:gd name="T3" fmla="*/ 10 h 113"/>
                <a:gd name="T4" fmla="*/ 21 w 154"/>
                <a:gd name="T5" fmla="*/ 38 h 113"/>
                <a:gd name="T6" fmla="*/ 3 w 154"/>
                <a:gd name="T7" fmla="*/ 72 h 113"/>
                <a:gd name="T8" fmla="*/ 77 w 154"/>
                <a:gd name="T9" fmla="*/ 109 h 113"/>
                <a:gd name="T10" fmla="*/ 154 w 154"/>
                <a:gd name="T11" fmla="*/ 105 h 113"/>
                <a:gd name="T12" fmla="*/ 118 w 154"/>
                <a:gd name="T13" fmla="*/ 19 h 113"/>
                <a:gd name="T14" fmla="*/ 93 w 154"/>
                <a:gd name="T15" fmla="*/ 4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13">
                  <a:moveTo>
                    <a:pt x="93" y="4"/>
                  </a:moveTo>
                  <a:cubicBezTo>
                    <a:pt x="79" y="0"/>
                    <a:pt x="63" y="1"/>
                    <a:pt x="49" y="10"/>
                  </a:cubicBezTo>
                  <a:cubicBezTo>
                    <a:pt x="38" y="17"/>
                    <a:pt x="29" y="27"/>
                    <a:pt x="21" y="38"/>
                  </a:cubicBezTo>
                  <a:cubicBezTo>
                    <a:pt x="18" y="41"/>
                    <a:pt x="0" y="69"/>
                    <a:pt x="3" y="72"/>
                  </a:cubicBezTo>
                  <a:cubicBezTo>
                    <a:pt x="23" y="93"/>
                    <a:pt x="49" y="105"/>
                    <a:pt x="77" y="109"/>
                  </a:cubicBezTo>
                  <a:cubicBezTo>
                    <a:pt x="102" y="113"/>
                    <a:pt x="129" y="109"/>
                    <a:pt x="154" y="105"/>
                  </a:cubicBezTo>
                  <a:cubicBezTo>
                    <a:pt x="151" y="74"/>
                    <a:pt x="140" y="42"/>
                    <a:pt x="118" y="19"/>
                  </a:cubicBezTo>
                  <a:cubicBezTo>
                    <a:pt x="111" y="12"/>
                    <a:pt x="103" y="7"/>
                    <a:pt x="93" y="4"/>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0" name="Freeform 26"/>
            <p:cNvSpPr/>
            <p:nvPr/>
          </p:nvSpPr>
          <p:spPr bwMode="auto">
            <a:xfrm>
              <a:off x="16184" y="6118"/>
              <a:ext cx="2328" cy="5615"/>
            </a:xfrm>
            <a:custGeom>
              <a:avLst/>
              <a:gdLst>
                <a:gd name="T0" fmla="*/ 42 w 169"/>
                <a:gd name="T1" fmla="*/ 95 h 408"/>
                <a:gd name="T2" fmla="*/ 51 w 169"/>
                <a:gd name="T3" fmla="*/ 153 h 408"/>
                <a:gd name="T4" fmla="*/ 0 w 169"/>
                <a:gd name="T5" fmla="*/ 408 h 408"/>
                <a:gd name="T6" fmla="*/ 169 w 169"/>
                <a:gd name="T7" fmla="*/ 408 h 408"/>
                <a:gd name="T8" fmla="*/ 129 w 169"/>
                <a:gd name="T9" fmla="*/ 153 h 408"/>
                <a:gd name="T10" fmla="*/ 143 w 169"/>
                <a:gd name="T11" fmla="*/ 94 h 408"/>
                <a:gd name="T12" fmla="*/ 156 w 169"/>
                <a:gd name="T13" fmla="*/ 57 h 408"/>
                <a:gd name="T14" fmla="*/ 152 w 169"/>
                <a:gd name="T15" fmla="*/ 24 h 408"/>
                <a:gd name="T16" fmla="*/ 90 w 169"/>
                <a:gd name="T17" fmla="*/ 0 h 408"/>
                <a:gd name="T18" fmla="*/ 33 w 169"/>
                <a:gd name="T19" fmla="*/ 24 h 408"/>
                <a:gd name="T20" fmla="*/ 28 w 169"/>
                <a:gd name="T21" fmla="*/ 56 h 408"/>
                <a:gd name="T22" fmla="*/ 42 w 169"/>
                <a:gd name="T23" fmla="*/ 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408">
                  <a:moveTo>
                    <a:pt x="42" y="95"/>
                  </a:moveTo>
                  <a:cubicBezTo>
                    <a:pt x="51" y="153"/>
                    <a:pt x="51" y="153"/>
                    <a:pt x="51" y="153"/>
                  </a:cubicBezTo>
                  <a:cubicBezTo>
                    <a:pt x="28" y="187"/>
                    <a:pt x="15" y="238"/>
                    <a:pt x="0" y="408"/>
                  </a:cubicBezTo>
                  <a:cubicBezTo>
                    <a:pt x="169" y="408"/>
                    <a:pt x="169" y="408"/>
                    <a:pt x="169" y="408"/>
                  </a:cubicBezTo>
                  <a:cubicBezTo>
                    <a:pt x="163" y="189"/>
                    <a:pt x="129" y="153"/>
                    <a:pt x="129" y="153"/>
                  </a:cubicBezTo>
                  <a:cubicBezTo>
                    <a:pt x="143" y="94"/>
                    <a:pt x="143" y="94"/>
                    <a:pt x="143" y="94"/>
                  </a:cubicBezTo>
                  <a:cubicBezTo>
                    <a:pt x="155" y="83"/>
                    <a:pt x="156" y="65"/>
                    <a:pt x="156" y="57"/>
                  </a:cubicBezTo>
                  <a:cubicBezTo>
                    <a:pt x="156" y="48"/>
                    <a:pt x="152" y="24"/>
                    <a:pt x="152" y="24"/>
                  </a:cubicBezTo>
                  <a:cubicBezTo>
                    <a:pt x="152" y="24"/>
                    <a:pt x="102" y="0"/>
                    <a:pt x="90" y="0"/>
                  </a:cubicBezTo>
                  <a:cubicBezTo>
                    <a:pt x="78" y="0"/>
                    <a:pt x="33" y="24"/>
                    <a:pt x="33" y="24"/>
                  </a:cubicBezTo>
                  <a:cubicBezTo>
                    <a:pt x="28" y="56"/>
                    <a:pt x="28" y="56"/>
                    <a:pt x="28" y="56"/>
                  </a:cubicBezTo>
                  <a:cubicBezTo>
                    <a:pt x="24" y="79"/>
                    <a:pt x="42" y="95"/>
                    <a:pt x="42" y="95"/>
                  </a:cubicBezTo>
                  <a:close/>
                </a:path>
              </a:pathLst>
            </a:custGeom>
            <a:solidFill>
              <a:srgbClr val="FFBA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39" name="Freeform 27"/>
            <p:cNvSpPr/>
            <p:nvPr/>
          </p:nvSpPr>
          <p:spPr bwMode="auto">
            <a:xfrm>
              <a:off x="16909" y="7165"/>
              <a:ext cx="1149" cy="1303"/>
            </a:xfrm>
            <a:custGeom>
              <a:avLst/>
              <a:gdLst>
                <a:gd name="T0" fmla="*/ 0 w 83"/>
                <a:gd name="T1" fmla="*/ 2 h 95"/>
                <a:gd name="T2" fmla="*/ 8 w 83"/>
                <a:gd name="T3" fmla="*/ 95 h 95"/>
                <a:gd name="T4" fmla="*/ 71 w 83"/>
                <a:gd name="T5" fmla="*/ 95 h 95"/>
                <a:gd name="T6" fmla="*/ 83 w 83"/>
                <a:gd name="T7" fmla="*/ 0 h 95"/>
                <a:gd name="T8" fmla="*/ 0 w 83"/>
                <a:gd name="T9" fmla="*/ 2 h 95"/>
              </a:gdLst>
              <a:ahLst/>
              <a:cxnLst>
                <a:cxn ang="0">
                  <a:pos x="T0" y="T1"/>
                </a:cxn>
                <a:cxn ang="0">
                  <a:pos x="T2" y="T3"/>
                </a:cxn>
                <a:cxn ang="0">
                  <a:pos x="T4" y="T5"/>
                </a:cxn>
                <a:cxn ang="0">
                  <a:pos x="T6" y="T7"/>
                </a:cxn>
                <a:cxn ang="0">
                  <a:pos x="T8" y="T9"/>
                </a:cxn>
              </a:cxnLst>
              <a:rect l="0" t="0" r="r" b="b"/>
              <a:pathLst>
                <a:path w="83" h="95">
                  <a:moveTo>
                    <a:pt x="0" y="2"/>
                  </a:moveTo>
                  <a:cubicBezTo>
                    <a:pt x="0" y="5"/>
                    <a:pt x="8" y="95"/>
                    <a:pt x="8" y="95"/>
                  </a:cubicBezTo>
                  <a:cubicBezTo>
                    <a:pt x="71" y="95"/>
                    <a:pt x="71" y="95"/>
                    <a:pt x="71" y="95"/>
                  </a:cubicBezTo>
                  <a:cubicBezTo>
                    <a:pt x="83" y="0"/>
                    <a:pt x="83" y="0"/>
                    <a:pt x="83" y="0"/>
                  </a:cubicBezTo>
                  <a:lnTo>
                    <a:pt x="0" y="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4" name="Freeform 28"/>
            <p:cNvSpPr/>
            <p:nvPr/>
          </p:nvSpPr>
          <p:spPr bwMode="auto">
            <a:xfrm>
              <a:off x="16909" y="6447"/>
              <a:ext cx="1750" cy="1969"/>
            </a:xfrm>
            <a:custGeom>
              <a:avLst/>
              <a:gdLst>
                <a:gd name="T0" fmla="*/ 101 w 127"/>
                <a:gd name="T1" fmla="*/ 0 h 143"/>
                <a:gd name="T2" fmla="*/ 126 w 127"/>
                <a:gd name="T3" fmla="*/ 61 h 143"/>
                <a:gd name="T4" fmla="*/ 106 w 127"/>
                <a:gd name="T5" fmla="*/ 141 h 143"/>
                <a:gd name="T6" fmla="*/ 0 w 127"/>
                <a:gd name="T7" fmla="*/ 129 h 143"/>
                <a:gd name="T8" fmla="*/ 2 w 127"/>
                <a:gd name="T9" fmla="*/ 108 h 143"/>
                <a:gd name="T10" fmla="*/ 85 w 127"/>
                <a:gd name="T11" fmla="*/ 101 h 143"/>
                <a:gd name="T12" fmla="*/ 91 w 127"/>
                <a:gd name="T13" fmla="*/ 31 h 143"/>
                <a:gd name="T14" fmla="*/ 101 w 127"/>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43">
                  <a:moveTo>
                    <a:pt x="101" y="0"/>
                  </a:moveTo>
                  <a:cubicBezTo>
                    <a:pt x="114" y="6"/>
                    <a:pt x="125" y="47"/>
                    <a:pt x="126" y="61"/>
                  </a:cubicBezTo>
                  <a:cubicBezTo>
                    <a:pt x="127" y="76"/>
                    <a:pt x="125" y="139"/>
                    <a:pt x="106" y="141"/>
                  </a:cubicBezTo>
                  <a:cubicBezTo>
                    <a:pt x="86" y="143"/>
                    <a:pt x="0" y="129"/>
                    <a:pt x="0" y="129"/>
                  </a:cubicBezTo>
                  <a:cubicBezTo>
                    <a:pt x="2" y="108"/>
                    <a:pt x="2" y="108"/>
                    <a:pt x="2" y="108"/>
                  </a:cubicBezTo>
                  <a:cubicBezTo>
                    <a:pt x="85" y="101"/>
                    <a:pt x="85" y="101"/>
                    <a:pt x="85" y="101"/>
                  </a:cubicBezTo>
                  <a:cubicBezTo>
                    <a:pt x="91" y="31"/>
                    <a:pt x="91" y="31"/>
                    <a:pt x="91" y="31"/>
                  </a:cubicBezTo>
                  <a:lnTo>
                    <a:pt x="101"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5" name="Freeform 29"/>
            <p:cNvSpPr/>
            <p:nvPr/>
          </p:nvSpPr>
          <p:spPr bwMode="auto">
            <a:xfrm>
              <a:off x="16264" y="6447"/>
              <a:ext cx="1706" cy="1911"/>
            </a:xfrm>
            <a:custGeom>
              <a:avLst/>
              <a:gdLst>
                <a:gd name="T0" fmla="*/ 27 w 124"/>
                <a:gd name="T1" fmla="*/ 0 h 139"/>
                <a:gd name="T2" fmla="*/ 5 w 124"/>
                <a:gd name="T3" fmla="*/ 86 h 139"/>
                <a:gd name="T4" fmla="*/ 16 w 124"/>
                <a:gd name="T5" fmla="*/ 138 h 139"/>
                <a:gd name="T6" fmla="*/ 108 w 124"/>
                <a:gd name="T7" fmla="*/ 131 h 139"/>
                <a:gd name="T8" fmla="*/ 124 w 124"/>
                <a:gd name="T9" fmla="*/ 102 h 139"/>
                <a:gd name="T10" fmla="*/ 51 w 124"/>
                <a:gd name="T11" fmla="*/ 95 h 139"/>
                <a:gd name="T12" fmla="*/ 27 w 124"/>
                <a:gd name="T13" fmla="*/ 0 h 139"/>
              </a:gdLst>
              <a:ahLst/>
              <a:cxnLst>
                <a:cxn ang="0">
                  <a:pos x="T0" y="T1"/>
                </a:cxn>
                <a:cxn ang="0">
                  <a:pos x="T2" y="T3"/>
                </a:cxn>
                <a:cxn ang="0">
                  <a:pos x="T4" y="T5"/>
                </a:cxn>
                <a:cxn ang="0">
                  <a:pos x="T6" y="T7"/>
                </a:cxn>
                <a:cxn ang="0">
                  <a:pos x="T8" y="T9"/>
                </a:cxn>
                <a:cxn ang="0">
                  <a:pos x="T10" y="T11"/>
                </a:cxn>
                <a:cxn ang="0">
                  <a:pos x="T12" y="T13"/>
                </a:cxn>
              </a:cxnLst>
              <a:rect l="0" t="0" r="r" b="b"/>
              <a:pathLst>
                <a:path w="124" h="139">
                  <a:moveTo>
                    <a:pt x="27" y="0"/>
                  </a:moveTo>
                  <a:cubicBezTo>
                    <a:pt x="8" y="10"/>
                    <a:pt x="4" y="67"/>
                    <a:pt x="5" y="86"/>
                  </a:cubicBezTo>
                  <a:cubicBezTo>
                    <a:pt x="6" y="105"/>
                    <a:pt x="0" y="137"/>
                    <a:pt x="16" y="138"/>
                  </a:cubicBezTo>
                  <a:cubicBezTo>
                    <a:pt x="32" y="139"/>
                    <a:pt x="108" y="131"/>
                    <a:pt x="108" y="131"/>
                  </a:cubicBezTo>
                  <a:cubicBezTo>
                    <a:pt x="124" y="102"/>
                    <a:pt x="124" y="102"/>
                    <a:pt x="124" y="102"/>
                  </a:cubicBezTo>
                  <a:cubicBezTo>
                    <a:pt x="51" y="95"/>
                    <a:pt x="51" y="95"/>
                    <a:pt x="51" y="95"/>
                  </a:cubicBezTo>
                  <a:lnTo>
                    <a:pt x="27"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6" name="Freeform 30"/>
            <p:cNvSpPr/>
            <p:nvPr/>
          </p:nvSpPr>
          <p:spPr bwMode="auto">
            <a:xfrm>
              <a:off x="17143" y="6616"/>
              <a:ext cx="483" cy="329"/>
            </a:xfrm>
            <a:custGeom>
              <a:avLst/>
              <a:gdLst>
                <a:gd name="T0" fmla="*/ 34 w 35"/>
                <a:gd name="T1" fmla="*/ 24 h 24"/>
                <a:gd name="T2" fmla="*/ 33 w 35"/>
                <a:gd name="T3" fmla="*/ 24 h 24"/>
                <a:gd name="T4" fmla="*/ 0 w 35"/>
                <a:gd name="T5" fmla="*/ 2 h 24"/>
                <a:gd name="T6" fmla="*/ 0 w 35"/>
                <a:gd name="T7" fmla="*/ 1 h 24"/>
                <a:gd name="T8" fmla="*/ 2 w 35"/>
                <a:gd name="T9" fmla="*/ 1 h 24"/>
                <a:gd name="T10" fmla="*/ 34 w 35"/>
                <a:gd name="T11" fmla="*/ 21 h 24"/>
                <a:gd name="T12" fmla="*/ 35 w 35"/>
                <a:gd name="T13" fmla="*/ 23 h 24"/>
                <a:gd name="T14" fmla="*/ 34 w 35"/>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4">
                  <a:moveTo>
                    <a:pt x="34" y="24"/>
                  </a:moveTo>
                  <a:cubicBezTo>
                    <a:pt x="34" y="24"/>
                    <a:pt x="34" y="24"/>
                    <a:pt x="33" y="24"/>
                  </a:cubicBezTo>
                  <a:cubicBezTo>
                    <a:pt x="20" y="21"/>
                    <a:pt x="8" y="13"/>
                    <a:pt x="0" y="2"/>
                  </a:cubicBezTo>
                  <a:cubicBezTo>
                    <a:pt x="0" y="2"/>
                    <a:pt x="0" y="1"/>
                    <a:pt x="0" y="1"/>
                  </a:cubicBezTo>
                  <a:cubicBezTo>
                    <a:pt x="1" y="0"/>
                    <a:pt x="1" y="0"/>
                    <a:pt x="2" y="1"/>
                  </a:cubicBezTo>
                  <a:cubicBezTo>
                    <a:pt x="10" y="11"/>
                    <a:pt x="21" y="18"/>
                    <a:pt x="34" y="21"/>
                  </a:cubicBezTo>
                  <a:cubicBezTo>
                    <a:pt x="35" y="21"/>
                    <a:pt x="35" y="22"/>
                    <a:pt x="35" y="23"/>
                  </a:cubicBezTo>
                  <a:cubicBezTo>
                    <a:pt x="35" y="23"/>
                    <a:pt x="34" y="24"/>
                    <a:pt x="34" y="24"/>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5" name="Freeform 31"/>
            <p:cNvSpPr/>
            <p:nvPr/>
          </p:nvSpPr>
          <p:spPr bwMode="auto">
            <a:xfrm>
              <a:off x="18124" y="6586"/>
              <a:ext cx="183" cy="827"/>
            </a:xfrm>
            <a:custGeom>
              <a:avLst/>
              <a:gdLst>
                <a:gd name="T0" fmla="*/ 1 w 13"/>
                <a:gd name="T1" fmla="*/ 60 h 60"/>
                <a:gd name="T2" fmla="*/ 1 w 13"/>
                <a:gd name="T3" fmla="*/ 60 h 60"/>
                <a:gd name="T4" fmla="*/ 0 w 13"/>
                <a:gd name="T5" fmla="*/ 58 h 60"/>
                <a:gd name="T6" fmla="*/ 4 w 13"/>
                <a:gd name="T7" fmla="*/ 13 h 60"/>
                <a:gd name="T8" fmla="*/ 4 w 13"/>
                <a:gd name="T9" fmla="*/ 12 h 60"/>
                <a:gd name="T10" fmla="*/ 7 w 13"/>
                <a:gd name="T11" fmla="*/ 6 h 60"/>
                <a:gd name="T12" fmla="*/ 10 w 13"/>
                <a:gd name="T13" fmla="*/ 0 h 60"/>
                <a:gd name="T14" fmla="*/ 11 w 13"/>
                <a:gd name="T15" fmla="*/ 0 h 60"/>
                <a:gd name="T16" fmla="*/ 12 w 13"/>
                <a:gd name="T17" fmla="*/ 1 h 60"/>
                <a:gd name="T18" fmla="*/ 9 w 13"/>
                <a:gd name="T19" fmla="*/ 7 h 60"/>
                <a:gd name="T20" fmla="*/ 6 w 13"/>
                <a:gd name="T21" fmla="*/ 13 h 60"/>
                <a:gd name="T22" fmla="*/ 3 w 13"/>
                <a:gd name="T23" fmla="*/ 59 h 60"/>
                <a:gd name="T24" fmla="*/ 1 w 13"/>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0">
                  <a:moveTo>
                    <a:pt x="1" y="60"/>
                  </a:moveTo>
                  <a:cubicBezTo>
                    <a:pt x="1" y="60"/>
                    <a:pt x="1" y="60"/>
                    <a:pt x="1" y="60"/>
                  </a:cubicBezTo>
                  <a:cubicBezTo>
                    <a:pt x="0" y="59"/>
                    <a:pt x="0" y="59"/>
                    <a:pt x="0" y="58"/>
                  </a:cubicBezTo>
                  <a:cubicBezTo>
                    <a:pt x="9" y="45"/>
                    <a:pt x="10" y="28"/>
                    <a:pt x="4" y="13"/>
                  </a:cubicBezTo>
                  <a:cubicBezTo>
                    <a:pt x="4" y="13"/>
                    <a:pt x="4" y="13"/>
                    <a:pt x="4" y="12"/>
                  </a:cubicBezTo>
                  <a:cubicBezTo>
                    <a:pt x="5" y="10"/>
                    <a:pt x="6" y="8"/>
                    <a:pt x="7" y="6"/>
                  </a:cubicBezTo>
                  <a:cubicBezTo>
                    <a:pt x="8" y="4"/>
                    <a:pt x="9" y="2"/>
                    <a:pt x="10" y="0"/>
                  </a:cubicBezTo>
                  <a:cubicBezTo>
                    <a:pt x="10" y="0"/>
                    <a:pt x="11" y="0"/>
                    <a:pt x="11" y="0"/>
                  </a:cubicBezTo>
                  <a:cubicBezTo>
                    <a:pt x="12" y="0"/>
                    <a:pt x="12" y="1"/>
                    <a:pt x="12" y="1"/>
                  </a:cubicBezTo>
                  <a:cubicBezTo>
                    <a:pt x="11" y="3"/>
                    <a:pt x="10" y="5"/>
                    <a:pt x="9" y="7"/>
                  </a:cubicBezTo>
                  <a:cubicBezTo>
                    <a:pt x="8" y="9"/>
                    <a:pt x="7" y="11"/>
                    <a:pt x="6" y="13"/>
                  </a:cubicBezTo>
                  <a:cubicBezTo>
                    <a:pt x="13" y="28"/>
                    <a:pt x="11" y="46"/>
                    <a:pt x="3" y="59"/>
                  </a:cubicBezTo>
                  <a:cubicBezTo>
                    <a:pt x="2" y="60"/>
                    <a:pt x="2" y="60"/>
                    <a:pt x="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6" name="Freeform 32"/>
            <p:cNvSpPr/>
            <p:nvPr/>
          </p:nvSpPr>
          <p:spPr bwMode="auto">
            <a:xfrm>
              <a:off x="16608" y="6586"/>
              <a:ext cx="168" cy="827"/>
            </a:xfrm>
            <a:custGeom>
              <a:avLst/>
              <a:gdLst>
                <a:gd name="T0" fmla="*/ 11 w 12"/>
                <a:gd name="T1" fmla="*/ 60 h 60"/>
                <a:gd name="T2" fmla="*/ 10 w 12"/>
                <a:gd name="T3" fmla="*/ 59 h 60"/>
                <a:gd name="T4" fmla="*/ 6 w 12"/>
                <a:gd name="T5" fmla="*/ 13 h 60"/>
                <a:gd name="T6" fmla="*/ 3 w 12"/>
                <a:gd name="T7" fmla="*/ 7 h 60"/>
                <a:gd name="T8" fmla="*/ 0 w 12"/>
                <a:gd name="T9" fmla="*/ 1 h 60"/>
                <a:gd name="T10" fmla="*/ 1 w 12"/>
                <a:gd name="T11" fmla="*/ 0 h 60"/>
                <a:gd name="T12" fmla="*/ 2 w 12"/>
                <a:gd name="T13" fmla="*/ 0 h 60"/>
                <a:gd name="T14" fmla="*/ 5 w 12"/>
                <a:gd name="T15" fmla="*/ 6 h 60"/>
                <a:gd name="T16" fmla="*/ 8 w 12"/>
                <a:gd name="T17" fmla="*/ 12 h 60"/>
                <a:gd name="T18" fmla="*/ 8 w 12"/>
                <a:gd name="T19" fmla="*/ 13 h 60"/>
                <a:gd name="T20" fmla="*/ 12 w 12"/>
                <a:gd name="T21" fmla="*/ 58 h 60"/>
                <a:gd name="T22" fmla="*/ 11 w 12"/>
                <a:gd name="T23" fmla="*/ 60 h 60"/>
                <a:gd name="T24" fmla="*/ 11 w 12"/>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60">
                  <a:moveTo>
                    <a:pt x="11" y="60"/>
                  </a:moveTo>
                  <a:cubicBezTo>
                    <a:pt x="10" y="60"/>
                    <a:pt x="10" y="60"/>
                    <a:pt x="10" y="59"/>
                  </a:cubicBezTo>
                  <a:cubicBezTo>
                    <a:pt x="1" y="46"/>
                    <a:pt x="0" y="28"/>
                    <a:pt x="6" y="13"/>
                  </a:cubicBezTo>
                  <a:cubicBezTo>
                    <a:pt x="5" y="11"/>
                    <a:pt x="4" y="9"/>
                    <a:pt x="3" y="7"/>
                  </a:cubicBezTo>
                  <a:cubicBezTo>
                    <a:pt x="2" y="5"/>
                    <a:pt x="1" y="3"/>
                    <a:pt x="0" y="1"/>
                  </a:cubicBezTo>
                  <a:cubicBezTo>
                    <a:pt x="0" y="1"/>
                    <a:pt x="0" y="0"/>
                    <a:pt x="1" y="0"/>
                  </a:cubicBezTo>
                  <a:cubicBezTo>
                    <a:pt x="1" y="0"/>
                    <a:pt x="2" y="0"/>
                    <a:pt x="2" y="0"/>
                  </a:cubicBezTo>
                  <a:cubicBezTo>
                    <a:pt x="3" y="2"/>
                    <a:pt x="4" y="4"/>
                    <a:pt x="5" y="6"/>
                  </a:cubicBezTo>
                  <a:cubicBezTo>
                    <a:pt x="6" y="8"/>
                    <a:pt x="7" y="10"/>
                    <a:pt x="8" y="12"/>
                  </a:cubicBezTo>
                  <a:cubicBezTo>
                    <a:pt x="8" y="13"/>
                    <a:pt x="8" y="13"/>
                    <a:pt x="8" y="13"/>
                  </a:cubicBezTo>
                  <a:cubicBezTo>
                    <a:pt x="2" y="28"/>
                    <a:pt x="3" y="45"/>
                    <a:pt x="12" y="58"/>
                  </a:cubicBezTo>
                  <a:cubicBezTo>
                    <a:pt x="12" y="59"/>
                    <a:pt x="12" y="59"/>
                    <a:pt x="11" y="60"/>
                  </a:cubicBezTo>
                  <a:cubicBezTo>
                    <a:pt x="11" y="60"/>
                    <a:pt x="11" y="60"/>
                    <a:pt x="1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7" name="Freeform 33"/>
            <p:cNvSpPr/>
            <p:nvPr/>
          </p:nvSpPr>
          <p:spPr bwMode="auto">
            <a:xfrm>
              <a:off x="17267" y="5883"/>
              <a:ext cx="403" cy="747"/>
            </a:xfrm>
            <a:custGeom>
              <a:avLst/>
              <a:gdLst>
                <a:gd name="T0" fmla="*/ 0 w 29"/>
                <a:gd name="T1" fmla="*/ 0 h 54"/>
                <a:gd name="T2" fmla="*/ 0 w 29"/>
                <a:gd name="T3" fmla="*/ 29 h 54"/>
                <a:gd name="T4" fmla="*/ 29 w 29"/>
                <a:gd name="T5" fmla="*/ 30 h 54"/>
                <a:gd name="T6" fmla="*/ 28 w 29"/>
                <a:gd name="T7" fmla="*/ 0 h 54"/>
                <a:gd name="T8" fmla="*/ 0 w 29"/>
                <a:gd name="T9" fmla="*/ 0 h 54"/>
              </a:gdLst>
              <a:ahLst/>
              <a:cxnLst>
                <a:cxn ang="0">
                  <a:pos x="T0" y="T1"/>
                </a:cxn>
                <a:cxn ang="0">
                  <a:pos x="T2" y="T3"/>
                </a:cxn>
                <a:cxn ang="0">
                  <a:pos x="T4" y="T5"/>
                </a:cxn>
                <a:cxn ang="0">
                  <a:pos x="T6" y="T7"/>
                </a:cxn>
                <a:cxn ang="0">
                  <a:pos x="T8" y="T9"/>
                </a:cxn>
              </a:cxnLst>
              <a:rect l="0" t="0" r="r" b="b"/>
              <a:pathLst>
                <a:path w="29" h="54">
                  <a:moveTo>
                    <a:pt x="0" y="0"/>
                  </a:moveTo>
                  <a:cubicBezTo>
                    <a:pt x="0" y="29"/>
                    <a:pt x="0" y="29"/>
                    <a:pt x="0" y="29"/>
                  </a:cubicBezTo>
                  <a:cubicBezTo>
                    <a:pt x="0" y="29"/>
                    <a:pt x="15" y="54"/>
                    <a:pt x="29" y="30"/>
                  </a:cubicBezTo>
                  <a:cubicBezTo>
                    <a:pt x="28" y="0"/>
                    <a:pt x="28" y="0"/>
                    <a:pt x="28" y="0"/>
                  </a:cubicBezTo>
                  <a:lnTo>
                    <a:pt x="0" y="0"/>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8" name="Freeform 34"/>
            <p:cNvSpPr/>
            <p:nvPr/>
          </p:nvSpPr>
          <p:spPr bwMode="auto">
            <a:xfrm>
              <a:off x="16938" y="4837"/>
              <a:ext cx="996" cy="1325"/>
            </a:xfrm>
            <a:custGeom>
              <a:avLst/>
              <a:gdLst>
                <a:gd name="T0" fmla="*/ 30 w 72"/>
                <a:gd name="T1" fmla="*/ 5 h 96"/>
                <a:gd name="T2" fmla="*/ 7 w 72"/>
                <a:gd name="T3" fmla="*/ 62 h 96"/>
                <a:gd name="T4" fmla="*/ 38 w 72"/>
                <a:gd name="T5" fmla="*/ 96 h 96"/>
                <a:gd name="T6" fmla="*/ 67 w 72"/>
                <a:gd name="T7" fmla="*/ 60 h 96"/>
                <a:gd name="T8" fmla="*/ 30 w 72"/>
                <a:gd name="T9" fmla="*/ 5 h 96"/>
              </a:gdLst>
              <a:ahLst/>
              <a:cxnLst>
                <a:cxn ang="0">
                  <a:pos x="T0" y="T1"/>
                </a:cxn>
                <a:cxn ang="0">
                  <a:pos x="T2" y="T3"/>
                </a:cxn>
                <a:cxn ang="0">
                  <a:pos x="T4" y="T5"/>
                </a:cxn>
                <a:cxn ang="0">
                  <a:pos x="T6" y="T7"/>
                </a:cxn>
                <a:cxn ang="0">
                  <a:pos x="T8" y="T9"/>
                </a:cxn>
              </a:cxnLst>
              <a:rect l="0" t="0" r="r" b="b"/>
              <a:pathLst>
                <a:path w="72" h="96">
                  <a:moveTo>
                    <a:pt x="30" y="5"/>
                  </a:moveTo>
                  <a:cubicBezTo>
                    <a:pt x="5" y="9"/>
                    <a:pt x="0" y="38"/>
                    <a:pt x="7" y="62"/>
                  </a:cubicBezTo>
                  <a:cubicBezTo>
                    <a:pt x="11" y="79"/>
                    <a:pt x="22" y="96"/>
                    <a:pt x="38" y="96"/>
                  </a:cubicBezTo>
                  <a:cubicBezTo>
                    <a:pt x="54" y="96"/>
                    <a:pt x="64" y="73"/>
                    <a:pt x="67" y="60"/>
                  </a:cubicBezTo>
                  <a:cubicBezTo>
                    <a:pt x="72" y="37"/>
                    <a:pt x="71" y="0"/>
                    <a:pt x="30" y="5"/>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9" name="Freeform 35"/>
            <p:cNvSpPr/>
            <p:nvPr/>
          </p:nvSpPr>
          <p:spPr bwMode="auto">
            <a:xfrm>
              <a:off x="16843" y="5459"/>
              <a:ext cx="373" cy="395"/>
            </a:xfrm>
            <a:custGeom>
              <a:avLst/>
              <a:gdLst>
                <a:gd name="T0" fmla="*/ 17 w 27"/>
                <a:gd name="T1" fmla="*/ 10 h 29"/>
                <a:gd name="T2" fmla="*/ 8 w 27"/>
                <a:gd name="T3" fmla="*/ 4 h 29"/>
                <a:gd name="T4" fmla="*/ 18 w 27"/>
                <a:gd name="T5" fmla="*/ 26 h 29"/>
                <a:gd name="T6" fmla="*/ 17 w 27"/>
                <a:gd name="T7" fmla="*/ 10 h 29"/>
              </a:gdLst>
              <a:ahLst/>
              <a:cxnLst>
                <a:cxn ang="0">
                  <a:pos x="T0" y="T1"/>
                </a:cxn>
                <a:cxn ang="0">
                  <a:pos x="T2" y="T3"/>
                </a:cxn>
                <a:cxn ang="0">
                  <a:pos x="T4" y="T5"/>
                </a:cxn>
                <a:cxn ang="0">
                  <a:pos x="T6" y="T7"/>
                </a:cxn>
              </a:cxnLst>
              <a:rect l="0" t="0" r="r" b="b"/>
              <a:pathLst>
                <a:path w="27" h="29">
                  <a:moveTo>
                    <a:pt x="17" y="10"/>
                  </a:moveTo>
                  <a:cubicBezTo>
                    <a:pt x="17" y="10"/>
                    <a:pt x="16" y="0"/>
                    <a:pt x="8" y="4"/>
                  </a:cubicBezTo>
                  <a:cubicBezTo>
                    <a:pt x="0" y="7"/>
                    <a:pt x="9" y="29"/>
                    <a:pt x="18" y="26"/>
                  </a:cubicBezTo>
                  <a:cubicBezTo>
                    <a:pt x="27" y="24"/>
                    <a:pt x="17" y="10"/>
                    <a:pt x="17"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0" name="Freeform 36"/>
            <p:cNvSpPr/>
            <p:nvPr/>
          </p:nvSpPr>
          <p:spPr bwMode="auto">
            <a:xfrm>
              <a:off x="17670" y="5459"/>
              <a:ext cx="344" cy="381"/>
            </a:xfrm>
            <a:custGeom>
              <a:avLst/>
              <a:gdLst>
                <a:gd name="T0" fmla="*/ 9 w 25"/>
                <a:gd name="T1" fmla="*/ 10 h 28"/>
                <a:gd name="T2" fmla="*/ 17 w 25"/>
                <a:gd name="T3" fmla="*/ 2 h 28"/>
                <a:gd name="T4" fmla="*/ 9 w 25"/>
                <a:gd name="T5" fmla="*/ 26 h 28"/>
                <a:gd name="T6" fmla="*/ 9 w 25"/>
                <a:gd name="T7" fmla="*/ 10 h 28"/>
              </a:gdLst>
              <a:ahLst/>
              <a:cxnLst>
                <a:cxn ang="0">
                  <a:pos x="T0" y="T1"/>
                </a:cxn>
                <a:cxn ang="0">
                  <a:pos x="T2" y="T3"/>
                </a:cxn>
                <a:cxn ang="0">
                  <a:pos x="T4" y="T5"/>
                </a:cxn>
                <a:cxn ang="0">
                  <a:pos x="T6" y="T7"/>
                </a:cxn>
              </a:cxnLst>
              <a:rect l="0" t="0" r="r" b="b"/>
              <a:pathLst>
                <a:path w="25" h="28">
                  <a:moveTo>
                    <a:pt x="9" y="10"/>
                  </a:moveTo>
                  <a:cubicBezTo>
                    <a:pt x="9" y="10"/>
                    <a:pt x="9" y="0"/>
                    <a:pt x="17" y="2"/>
                  </a:cubicBezTo>
                  <a:cubicBezTo>
                    <a:pt x="25" y="5"/>
                    <a:pt x="17" y="28"/>
                    <a:pt x="9" y="26"/>
                  </a:cubicBezTo>
                  <a:cubicBezTo>
                    <a:pt x="0" y="24"/>
                    <a:pt x="9" y="10"/>
                    <a:pt x="9"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1" name="Freeform 37"/>
            <p:cNvSpPr/>
            <p:nvPr/>
          </p:nvSpPr>
          <p:spPr bwMode="auto">
            <a:xfrm>
              <a:off x="16813" y="4844"/>
              <a:ext cx="1245" cy="1113"/>
            </a:xfrm>
            <a:custGeom>
              <a:avLst/>
              <a:gdLst>
                <a:gd name="T0" fmla="*/ 74 w 90"/>
                <a:gd name="T1" fmla="*/ 10 h 81"/>
                <a:gd name="T2" fmla="*/ 67 w 90"/>
                <a:gd name="T3" fmla="*/ 8 h 81"/>
                <a:gd name="T4" fmla="*/ 64 w 90"/>
                <a:gd name="T5" fmla="*/ 5 h 81"/>
                <a:gd name="T6" fmla="*/ 25 w 90"/>
                <a:gd name="T7" fmla="*/ 5 h 81"/>
                <a:gd name="T8" fmla="*/ 2 w 90"/>
                <a:gd name="T9" fmla="*/ 36 h 81"/>
                <a:gd name="T10" fmla="*/ 5 w 90"/>
                <a:gd name="T11" fmla="*/ 67 h 81"/>
                <a:gd name="T12" fmla="*/ 10 w 90"/>
                <a:gd name="T13" fmla="*/ 75 h 81"/>
                <a:gd name="T14" fmla="*/ 42 w 90"/>
                <a:gd name="T15" fmla="*/ 58 h 81"/>
                <a:gd name="T16" fmla="*/ 62 w 90"/>
                <a:gd name="T17" fmla="*/ 24 h 81"/>
                <a:gd name="T18" fmla="*/ 80 w 90"/>
                <a:gd name="T19" fmla="*/ 75 h 81"/>
                <a:gd name="T20" fmla="*/ 84 w 90"/>
                <a:gd name="T21" fmla="*/ 71 h 81"/>
                <a:gd name="T22" fmla="*/ 90 w 90"/>
                <a:gd name="T23" fmla="*/ 52 h 81"/>
                <a:gd name="T24" fmla="*/ 74 w 90"/>
                <a:gd name="T2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1">
                  <a:moveTo>
                    <a:pt x="74" y="10"/>
                  </a:moveTo>
                  <a:cubicBezTo>
                    <a:pt x="72" y="9"/>
                    <a:pt x="69" y="8"/>
                    <a:pt x="67" y="8"/>
                  </a:cubicBezTo>
                  <a:cubicBezTo>
                    <a:pt x="67" y="7"/>
                    <a:pt x="66" y="5"/>
                    <a:pt x="64" y="5"/>
                  </a:cubicBezTo>
                  <a:cubicBezTo>
                    <a:pt x="55" y="0"/>
                    <a:pt x="34" y="1"/>
                    <a:pt x="25" y="5"/>
                  </a:cubicBezTo>
                  <a:cubicBezTo>
                    <a:pt x="16" y="9"/>
                    <a:pt x="5" y="26"/>
                    <a:pt x="2" y="36"/>
                  </a:cubicBezTo>
                  <a:cubicBezTo>
                    <a:pt x="0" y="46"/>
                    <a:pt x="2" y="57"/>
                    <a:pt x="5" y="67"/>
                  </a:cubicBezTo>
                  <a:cubicBezTo>
                    <a:pt x="6" y="70"/>
                    <a:pt x="7" y="74"/>
                    <a:pt x="10" y="75"/>
                  </a:cubicBezTo>
                  <a:cubicBezTo>
                    <a:pt x="19" y="81"/>
                    <a:pt x="36" y="64"/>
                    <a:pt x="42" y="58"/>
                  </a:cubicBezTo>
                  <a:cubicBezTo>
                    <a:pt x="51" y="49"/>
                    <a:pt x="58" y="37"/>
                    <a:pt x="62" y="24"/>
                  </a:cubicBezTo>
                  <a:cubicBezTo>
                    <a:pt x="59" y="35"/>
                    <a:pt x="62" y="76"/>
                    <a:pt x="80" y="75"/>
                  </a:cubicBezTo>
                  <a:cubicBezTo>
                    <a:pt x="82" y="75"/>
                    <a:pt x="83" y="73"/>
                    <a:pt x="84" y="71"/>
                  </a:cubicBezTo>
                  <a:cubicBezTo>
                    <a:pt x="87" y="65"/>
                    <a:pt x="90" y="59"/>
                    <a:pt x="90" y="52"/>
                  </a:cubicBezTo>
                  <a:cubicBezTo>
                    <a:pt x="90" y="45"/>
                    <a:pt x="80" y="12"/>
                    <a:pt x="74" y="1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2" name="Freeform 38"/>
            <p:cNvSpPr/>
            <p:nvPr/>
          </p:nvSpPr>
          <p:spPr bwMode="auto">
            <a:xfrm>
              <a:off x="17297" y="6088"/>
              <a:ext cx="344" cy="88"/>
            </a:xfrm>
            <a:custGeom>
              <a:avLst/>
              <a:gdLst>
                <a:gd name="T0" fmla="*/ 12 w 25"/>
                <a:gd name="T1" fmla="*/ 6 h 6"/>
                <a:gd name="T2" fmla="*/ 1 w 25"/>
                <a:gd name="T3" fmla="*/ 3 h 6"/>
                <a:gd name="T4" fmla="*/ 1 w 25"/>
                <a:gd name="T5" fmla="*/ 2 h 6"/>
                <a:gd name="T6" fmla="*/ 2 w 25"/>
                <a:gd name="T7" fmla="*/ 1 h 6"/>
                <a:gd name="T8" fmla="*/ 23 w 25"/>
                <a:gd name="T9" fmla="*/ 1 h 6"/>
                <a:gd name="T10" fmla="*/ 25 w 25"/>
                <a:gd name="T11" fmla="*/ 1 h 6"/>
                <a:gd name="T12" fmla="*/ 24 w 25"/>
                <a:gd name="T13" fmla="*/ 3 h 6"/>
                <a:gd name="T14" fmla="*/ 12 w 2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
                  <a:moveTo>
                    <a:pt x="12" y="6"/>
                  </a:moveTo>
                  <a:cubicBezTo>
                    <a:pt x="8" y="6"/>
                    <a:pt x="4" y="5"/>
                    <a:pt x="1" y="3"/>
                  </a:cubicBezTo>
                  <a:cubicBezTo>
                    <a:pt x="0" y="3"/>
                    <a:pt x="0" y="2"/>
                    <a:pt x="1" y="2"/>
                  </a:cubicBezTo>
                  <a:cubicBezTo>
                    <a:pt x="1" y="1"/>
                    <a:pt x="2" y="1"/>
                    <a:pt x="2" y="1"/>
                  </a:cubicBezTo>
                  <a:cubicBezTo>
                    <a:pt x="8" y="5"/>
                    <a:pt x="17" y="5"/>
                    <a:pt x="23" y="1"/>
                  </a:cubicBezTo>
                  <a:cubicBezTo>
                    <a:pt x="24" y="0"/>
                    <a:pt x="24" y="0"/>
                    <a:pt x="25" y="1"/>
                  </a:cubicBezTo>
                  <a:cubicBezTo>
                    <a:pt x="25" y="1"/>
                    <a:pt x="25" y="2"/>
                    <a:pt x="24" y="3"/>
                  </a:cubicBezTo>
                  <a:cubicBezTo>
                    <a:pt x="21" y="5"/>
                    <a:pt x="16" y="6"/>
                    <a:pt x="12" y="6"/>
                  </a:cubicBezTo>
                  <a:close/>
                </a:path>
              </a:pathLst>
            </a:custGeom>
            <a:solidFill>
              <a:srgbClr val="BA74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5" name="Freeform 41"/>
            <p:cNvSpPr/>
            <p:nvPr/>
          </p:nvSpPr>
          <p:spPr bwMode="auto">
            <a:xfrm>
              <a:off x="17589" y="7450"/>
              <a:ext cx="491" cy="593"/>
            </a:xfrm>
            <a:custGeom>
              <a:avLst/>
              <a:gdLst>
                <a:gd name="T0" fmla="*/ 0 w 36"/>
                <a:gd name="T1" fmla="*/ 27 h 43"/>
                <a:gd name="T2" fmla="*/ 9 w 36"/>
                <a:gd name="T3" fmla="*/ 42 h 43"/>
                <a:gd name="T4" fmla="*/ 28 w 36"/>
                <a:gd name="T5" fmla="*/ 29 h 43"/>
                <a:gd name="T6" fmla="*/ 32 w 36"/>
                <a:gd name="T7" fmla="*/ 19 h 43"/>
                <a:gd name="T8" fmla="*/ 33 w 36"/>
                <a:gd name="T9" fmla="*/ 8 h 43"/>
                <a:gd name="T10" fmla="*/ 31 w 36"/>
                <a:gd name="T11" fmla="*/ 1 h 43"/>
                <a:gd name="T12" fmla="*/ 28 w 36"/>
                <a:gd name="T13" fmla="*/ 10 h 43"/>
                <a:gd name="T14" fmla="*/ 17 w 36"/>
                <a:gd name="T15" fmla="*/ 11 h 43"/>
                <a:gd name="T16" fmla="*/ 15 w 36"/>
                <a:gd name="T17" fmla="*/ 1 h 43"/>
                <a:gd name="T18" fmla="*/ 10 w 36"/>
                <a:gd name="T19" fmla="*/ 18 h 43"/>
                <a:gd name="T20" fmla="*/ 0 w 36"/>
                <a:gd name="T21"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0" y="27"/>
                  </a:moveTo>
                  <a:cubicBezTo>
                    <a:pt x="0" y="27"/>
                    <a:pt x="8" y="43"/>
                    <a:pt x="9" y="42"/>
                  </a:cubicBezTo>
                  <a:cubicBezTo>
                    <a:pt x="9" y="41"/>
                    <a:pt x="28" y="29"/>
                    <a:pt x="28" y="29"/>
                  </a:cubicBezTo>
                  <a:cubicBezTo>
                    <a:pt x="28" y="29"/>
                    <a:pt x="36" y="23"/>
                    <a:pt x="32" y="19"/>
                  </a:cubicBezTo>
                  <a:cubicBezTo>
                    <a:pt x="29" y="16"/>
                    <a:pt x="35" y="10"/>
                    <a:pt x="33" y="8"/>
                  </a:cubicBezTo>
                  <a:cubicBezTo>
                    <a:pt x="32" y="6"/>
                    <a:pt x="31" y="1"/>
                    <a:pt x="31" y="1"/>
                  </a:cubicBezTo>
                  <a:cubicBezTo>
                    <a:pt x="28" y="10"/>
                    <a:pt x="28" y="10"/>
                    <a:pt x="28" y="10"/>
                  </a:cubicBezTo>
                  <a:cubicBezTo>
                    <a:pt x="17" y="11"/>
                    <a:pt x="17" y="11"/>
                    <a:pt x="17" y="11"/>
                  </a:cubicBezTo>
                  <a:cubicBezTo>
                    <a:pt x="17" y="11"/>
                    <a:pt x="17" y="2"/>
                    <a:pt x="15" y="1"/>
                  </a:cubicBezTo>
                  <a:cubicBezTo>
                    <a:pt x="13" y="0"/>
                    <a:pt x="10" y="18"/>
                    <a:pt x="10" y="18"/>
                  </a:cubicBezTo>
                  <a:lnTo>
                    <a:pt x="0" y="27"/>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sp>
        <p:nvSpPr>
          <p:cNvPr id="83" name="Freeform 203"/>
          <p:cNvSpPr/>
          <p:nvPr/>
        </p:nvSpPr>
        <p:spPr bwMode="auto">
          <a:xfrm>
            <a:off x="0" y="6443974"/>
            <a:ext cx="1726758" cy="426726"/>
          </a:xfrm>
          <a:custGeom>
            <a:avLst/>
            <a:gdLst>
              <a:gd name="T0" fmla="*/ 0 w 185"/>
              <a:gd name="T1" fmla="*/ 46 h 46"/>
              <a:gd name="T2" fmla="*/ 184 w 185"/>
              <a:gd name="T3" fmla="*/ 46 h 46"/>
              <a:gd name="T4" fmla="*/ 167 w 185"/>
              <a:gd name="T5" fmla="*/ 19 h 46"/>
              <a:gd name="T6" fmla="*/ 139 w 185"/>
              <a:gd name="T7" fmla="*/ 27 h 46"/>
              <a:gd name="T8" fmla="*/ 94 w 185"/>
              <a:gd name="T9" fmla="*/ 2 h 46"/>
              <a:gd name="T10" fmla="*/ 60 w 185"/>
              <a:gd name="T11" fmla="*/ 31 h 46"/>
              <a:gd name="T12" fmla="*/ 52 w 185"/>
              <a:gd name="T13" fmla="*/ 27 h 46"/>
              <a:gd name="T14" fmla="*/ 28 w 185"/>
              <a:gd name="T15" fmla="*/ 25 h 46"/>
              <a:gd name="T16" fmla="*/ 0 w 185"/>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46">
                <a:moveTo>
                  <a:pt x="0" y="46"/>
                </a:moveTo>
                <a:cubicBezTo>
                  <a:pt x="184" y="46"/>
                  <a:pt x="184" y="46"/>
                  <a:pt x="184" y="46"/>
                </a:cubicBezTo>
                <a:cubicBezTo>
                  <a:pt x="184" y="46"/>
                  <a:pt x="185" y="17"/>
                  <a:pt x="167" y="19"/>
                </a:cubicBezTo>
                <a:cubicBezTo>
                  <a:pt x="150" y="21"/>
                  <a:pt x="152" y="29"/>
                  <a:pt x="139" y="27"/>
                </a:cubicBezTo>
                <a:cubicBezTo>
                  <a:pt x="136" y="26"/>
                  <a:pt x="127" y="0"/>
                  <a:pt x="94" y="2"/>
                </a:cubicBezTo>
                <a:cubicBezTo>
                  <a:pt x="74" y="4"/>
                  <a:pt x="68" y="29"/>
                  <a:pt x="60" y="31"/>
                </a:cubicBezTo>
                <a:cubicBezTo>
                  <a:pt x="57" y="32"/>
                  <a:pt x="55" y="29"/>
                  <a:pt x="52" y="27"/>
                </a:cubicBezTo>
                <a:cubicBezTo>
                  <a:pt x="48" y="24"/>
                  <a:pt x="42" y="22"/>
                  <a:pt x="28" y="25"/>
                </a:cubicBezTo>
                <a:cubicBezTo>
                  <a:pt x="5" y="31"/>
                  <a:pt x="0" y="46"/>
                  <a:pt x="0" y="46"/>
                </a:cubicBezTo>
              </a:path>
            </a:pathLst>
          </a:custGeom>
          <a:solidFill>
            <a:schemeClr val="accent5"/>
          </a:solidFill>
          <a:ln>
            <a:noFill/>
          </a:ln>
        </p:spPr>
        <p:txBody>
          <a:bodyPr vert="horz" wrap="square" lIns="91440" tIns="45720" rIns="91440" bIns="45720" numCol="1" anchor="t" anchorCtr="0" compatLnSpc="1"/>
          <a:p>
            <a:endParaRPr lang="id-ID"/>
          </a:p>
        </p:txBody>
      </p:sp>
      <p:sp>
        <p:nvSpPr>
          <p:cNvPr id="84" name="Freeform 159"/>
          <p:cNvSpPr/>
          <p:nvPr/>
        </p:nvSpPr>
        <p:spPr bwMode="auto">
          <a:xfrm flipH="1">
            <a:off x="2256840" y="6612589"/>
            <a:ext cx="999656" cy="245411"/>
          </a:xfrm>
          <a:custGeom>
            <a:avLst/>
            <a:gdLst>
              <a:gd name="T0" fmla="*/ 236 w 236"/>
              <a:gd name="T1" fmla="*/ 58 h 58"/>
              <a:gd name="T2" fmla="*/ 1 w 236"/>
              <a:gd name="T3" fmla="*/ 58 h 58"/>
              <a:gd name="T4" fmla="*/ 23 w 236"/>
              <a:gd name="T5" fmla="*/ 24 h 58"/>
              <a:gd name="T6" fmla="*/ 59 w 236"/>
              <a:gd name="T7" fmla="*/ 34 h 58"/>
              <a:gd name="T8" fmla="*/ 116 w 236"/>
              <a:gd name="T9" fmla="*/ 3 h 58"/>
              <a:gd name="T10" fmla="*/ 160 w 236"/>
              <a:gd name="T11" fmla="*/ 39 h 58"/>
              <a:gd name="T12" fmla="*/ 200 w 236"/>
              <a:gd name="T13" fmla="*/ 32 h 58"/>
              <a:gd name="T14" fmla="*/ 236 w 23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58">
                <a:moveTo>
                  <a:pt x="236" y="58"/>
                </a:moveTo>
                <a:cubicBezTo>
                  <a:pt x="1" y="58"/>
                  <a:pt x="1" y="58"/>
                  <a:pt x="1" y="58"/>
                </a:cubicBezTo>
                <a:cubicBezTo>
                  <a:pt x="1" y="58"/>
                  <a:pt x="0" y="21"/>
                  <a:pt x="23" y="24"/>
                </a:cubicBezTo>
                <a:cubicBezTo>
                  <a:pt x="45" y="27"/>
                  <a:pt x="42" y="37"/>
                  <a:pt x="59" y="34"/>
                </a:cubicBezTo>
                <a:cubicBezTo>
                  <a:pt x="63" y="33"/>
                  <a:pt x="74" y="0"/>
                  <a:pt x="116" y="3"/>
                </a:cubicBezTo>
                <a:cubicBezTo>
                  <a:pt x="142" y="5"/>
                  <a:pt x="150" y="37"/>
                  <a:pt x="160" y="39"/>
                </a:cubicBezTo>
                <a:cubicBezTo>
                  <a:pt x="170" y="42"/>
                  <a:pt x="169" y="24"/>
                  <a:pt x="200" y="32"/>
                </a:cubicBezTo>
                <a:cubicBezTo>
                  <a:pt x="231" y="39"/>
                  <a:pt x="236" y="58"/>
                  <a:pt x="236" y="58"/>
                </a:cubicBezTo>
                <a:close/>
              </a:path>
            </a:pathLst>
          </a:custGeom>
          <a:solidFill>
            <a:schemeClr val="accent5"/>
          </a:solidFill>
          <a:ln>
            <a:noFill/>
          </a:ln>
        </p:spPr>
        <p:txBody>
          <a:bodyPr vert="horz" wrap="square" lIns="91440" tIns="45720" rIns="91440" bIns="45720" numCol="1" anchor="t" anchorCtr="0" compatLnSpc="1"/>
          <a:p>
            <a:endParaRPr lang="id-ID"/>
          </a:p>
        </p:txBody>
      </p:sp>
      <p:sp>
        <p:nvSpPr>
          <p:cNvPr id="70" name="Freeform 264"/>
          <p:cNvSpPr/>
          <p:nvPr/>
        </p:nvSpPr>
        <p:spPr bwMode="auto">
          <a:xfrm>
            <a:off x="281940" y="3045460"/>
            <a:ext cx="241935" cy="219075"/>
          </a:xfrm>
          <a:custGeom>
            <a:avLst/>
            <a:gdLst>
              <a:gd name="T0" fmla="*/ 74 w 74"/>
              <a:gd name="T1" fmla="*/ 57 h 67"/>
              <a:gd name="T2" fmla="*/ 0 w 74"/>
              <a:gd name="T3" fmla="*/ 14 h 67"/>
              <a:gd name="T4" fmla="*/ 74 w 74"/>
              <a:gd name="T5" fmla="*/ 57 h 67"/>
            </a:gdLst>
            <a:ahLst/>
            <a:cxnLst>
              <a:cxn ang="0">
                <a:pos x="T0" y="T1"/>
              </a:cxn>
              <a:cxn ang="0">
                <a:pos x="T2" y="T3"/>
              </a:cxn>
              <a:cxn ang="0">
                <a:pos x="T4" y="T5"/>
              </a:cxn>
            </a:cxnLst>
            <a:rect l="0" t="0" r="r" b="b"/>
            <a:pathLst>
              <a:path w="74" h="67">
                <a:moveTo>
                  <a:pt x="74" y="57"/>
                </a:moveTo>
                <a:cubicBezTo>
                  <a:pt x="74" y="57"/>
                  <a:pt x="41" y="0"/>
                  <a:pt x="0" y="14"/>
                </a:cubicBezTo>
                <a:cubicBezTo>
                  <a:pt x="0" y="14"/>
                  <a:pt x="0" y="67"/>
                  <a:pt x="74" y="57"/>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1" name="Freeform 266"/>
          <p:cNvSpPr/>
          <p:nvPr/>
        </p:nvSpPr>
        <p:spPr bwMode="auto">
          <a:xfrm>
            <a:off x="1726565" y="3963035"/>
            <a:ext cx="170180" cy="154940"/>
          </a:xfrm>
          <a:custGeom>
            <a:avLst/>
            <a:gdLst>
              <a:gd name="T0" fmla="*/ 52 w 52"/>
              <a:gd name="T1" fmla="*/ 31 h 47"/>
              <a:gd name="T2" fmla="*/ 0 w 52"/>
              <a:gd name="T3" fmla="*/ 14 h 47"/>
              <a:gd name="T4" fmla="*/ 52 w 52"/>
              <a:gd name="T5" fmla="*/ 31 h 47"/>
            </a:gdLst>
            <a:ahLst/>
            <a:cxnLst>
              <a:cxn ang="0">
                <a:pos x="T0" y="T1"/>
              </a:cxn>
              <a:cxn ang="0">
                <a:pos x="T2" y="T3"/>
              </a:cxn>
              <a:cxn ang="0">
                <a:pos x="T4" y="T5"/>
              </a:cxn>
            </a:cxnLst>
            <a:rect l="0" t="0" r="r" b="b"/>
            <a:pathLst>
              <a:path w="52" h="47">
                <a:moveTo>
                  <a:pt x="52" y="31"/>
                </a:moveTo>
                <a:cubicBezTo>
                  <a:pt x="52" y="31"/>
                  <a:pt x="24" y="0"/>
                  <a:pt x="0" y="14"/>
                </a:cubicBezTo>
                <a:cubicBezTo>
                  <a:pt x="0" y="14"/>
                  <a:pt x="7" y="47"/>
                  <a:pt x="52" y="31"/>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6" name="Freeform 269"/>
          <p:cNvSpPr/>
          <p:nvPr/>
        </p:nvSpPr>
        <p:spPr bwMode="auto">
          <a:xfrm rot="7465200">
            <a:off x="457835" y="2246630"/>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7" name="Freeform 269"/>
          <p:cNvSpPr/>
          <p:nvPr/>
        </p:nvSpPr>
        <p:spPr bwMode="auto">
          <a:xfrm rot="7465200">
            <a:off x="346075" y="5876290"/>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8" name="Freeform 261"/>
          <p:cNvSpPr/>
          <p:nvPr/>
        </p:nvSpPr>
        <p:spPr bwMode="auto">
          <a:xfrm>
            <a:off x="1183640" y="501840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5" name="文本框 4"/>
          <p:cNvSpPr txBox="1"/>
          <p:nvPr/>
        </p:nvSpPr>
        <p:spPr>
          <a:xfrm>
            <a:off x="679450" y="4080510"/>
            <a:ext cx="8663305" cy="230695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sz="2000" b="1" spc="100">
                <a:solidFill>
                  <a:schemeClr val="tx1"/>
                </a:solidFill>
                <a:uFillTx/>
                <a:latin typeface="微软雅黑" panose="020B0503020204020204" pitchFamily="34" charset="-122"/>
                <a:ea typeface="微软雅黑" panose="020B0503020204020204" pitchFamily="34" charset="-122"/>
              </a:rPr>
              <a:t>案例：</a:t>
            </a:r>
            <a:endParaRPr sz="2000" b="1"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2021年4月24日，</a:t>
            </a:r>
            <a:r>
              <a:rPr lang="en-US" sz="2000" spc="100">
                <a:solidFill>
                  <a:schemeClr val="tx1"/>
                </a:solidFill>
                <a:uFillTx/>
                <a:latin typeface="微软雅黑" panose="020B0503020204020204" pitchFamily="34" charset="-122"/>
                <a:ea typeface="微软雅黑" panose="020B0503020204020204" pitchFamily="34" charset="-122"/>
              </a:rPr>
              <a:t>C</a:t>
            </a:r>
            <a:r>
              <a:rPr sz="2000" spc="100">
                <a:solidFill>
                  <a:schemeClr val="tx1"/>
                </a:solidFill>
                <a:uFillTx/>
                <a:latin typeface="微软雅黑" panose="020B0503020204020204" pitchFamily="34" charset="-122"/>
                <a:ea typeface="微软雅黑" panose="020B0503020204020204" pitchFamily="34" charset="-122"/>
              </a:rPr>
              <a:t>同学代替他人参加《体质健康测试》。根据《浙江师范大学考试管理规定》第五十条第四款和《浙江师范大学学生违纪处分规定》第二十八条第三款的规定，经研究，决定给予</a:t>
            </a:r>
            <a:r>
              <a:rPr lang="en-US" sz="2000" spc="100">
                <a:solidFill>
                  <a:schemeClr val="tx1"/>
                </a:solidFill>
                <a:uFillTx/>
                <a:latin typeface="微软雅黑" panose="020B0503020204020204" pitchFamily="34" charset="-122"/>
                <a:ea typeface="微软雅黑" panose="020B0503020204020204" pitchFamily="34" charset="-122"/>
              </a:rPr>
              <a:t>C</a:t>
            </a:r>
            <a:r>
              <a:rPr sz="2000" spc="100">
                <a:solidFill>
                  <a:schemeClr val="tx1"/>
                </a:solidFill>
                <a:uFillTx/>
                <a:latin typeface="微软雅黑" panose="020B0503020204020204" pitchFamily="34" charset="-122"/>
                <a:ea typeface="微软雅黑" panose="020B0503020204020204" pitchFamily="34" charset="-122"/>
              </a:rPr>
              <a:t>留校察看处分。处分期限为12个月，自发文之日起计算。</a:t>
            </a:r>
            <a:endParaRPr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（浙师学字〔2021〕48号）</a:t>
            </a:r>
            <a:endParaRPr sz="2000" spc="100">
              <a:solidFill>
                <a:schemeClr val="tx1"/>
              </a:solidFill>
              <a:uFillTx/>
              <a:latin typeface="微软雅黑" panose="020B0503020204020204" pitchFamily="34" charset="-122"/>
              <a:ea typeface="微软雅黑" panose="020B0503020204020204" pitchFamily="34" charset="-122"/>
            </a:endParaRPr>
          </a:p>
        </p:txBody>
      </p:sp>
      <p:sp>
        <p:nvSpPr>
          <p:cNvPr id="2" name="TextBox 161"/>
          <p:cNvSpPr txBox="1"/>
          <p:nvPr/>
        </p:nvSpPr>
        <p:spPr>
          <a:xfrm>
            <a:off x="781685" y="1576705"/>
            <a:ext cx="11160760" cy="368935"/>
          </a:xfrm>
          <a:prstGeom prst="rect">
            <a:avLst/>
          </a:prstGeom>
          <a:noFill/>
        </p:spPr>
        <p:txBody>
          <a:bodyPr wrap="square" lIns="0" tIns="0" rIns="0" bIns="0" rtlCol="0" anchor="ctr" anchorCtr="0">
            <a:spAutoFit/>
          </a:bodyPr>
          <a:p>
            <a:pPr fontAlgn="auto">
              <a:lnSpc>
                <a:spcPct val="120000"/>
              </a:lnSpc>
            </a:pPr>
            <a:r>
              <a:rPr lang="en-US" sz="2000" spc="100">
                <a:uFillTx/>
                <a:latin typeface="微软雅黑" panose="020B0503020204020204" pitchFamily="34" charset="-122"/>
                <a:ea typeface="微软雅黑" panose="020B0503020204020204" pitchFamily="34" charset="-122"/>
                <a:sym typeface="+mn-ea"/>
              </a:rPr>
              <a:t>1.</a:t>
            </a:r>
            <a:r>
              <a:rPr lang="zh-CN" altLang="en-US" sz="2000" spc="100">
                <a:uFillTx/>
                <a:latin typeface="微软雅黑" panose="020B0503020204020204" pitchFamily="34" charset="-122"/>
                <a:ea typeface="微软雅黑" panose="020B0503020204020204" pitchFamily="34" charset="-122"/>
                <a:sym typeface="+mn-ea"/>
              </a:rPr>
              <a:t>综合素质评价指标中身体素质评价的组成部分。</a:t>
            </a:r>
            <a:endParaRPr lang="zh-CN" altLang="en-US" sz="2000" b="1" spc="100">
              <a:solidFill>
                <a:srgbClr val="AA6500"/>
              </a:solidFill>
              <a:uFillTx/>
              <a:latin typeface="微软雅黑" panose="020B0503020204020204" pitchFamily="34" charset="-122"/>
              <a:ea typeface="微软雅黑" panose="020B0503020204020204" pitchFamily="34" charset="-122"/>
              <a:sym typeface="+mn-ea"/>
            </a:endParaRPr>
          </a:p>
        </p:txBody>
      </p:sp>
      <p:sp>
        <p:nvSpPr>
          <p:cNvPr id="15" name="TextBox 161"/>
          <p:cNvSpPr txBox="1"/>
          <p:nvPr/>
        </p:nvSpPr>
        <p:spPr>
          <a:xfrm>
            <a:off x="781685" y="1062355"/>
            <a:ext cx="1266825" cy="368935"/>
          </a:xfrm>
          <a:prstGeom prst="rect">
            <a:avLst/>
          </a:prstGeom>
          <a:noFill/>
        </p:spPr>
        <p:txBody>
          <a:bodyPr wrap="square" lIns="0" tIns="0" rIns="0" bIns="0" rtlCol="0" anchor="ctr" anchorCtr="0">
            <a:spAutoFit/>
          </a:bodyPr>
          <a:p>
            <a:pPr fontAlgn="auto">
              <a:lnSpc>
                <a:spcPct val="120000"/>
              </a:lnSpc>
            </a:pPr>
            <a:r>
              <a:rPr lang="zh-CN" sz="2000" b="1" spc="100">
                <a:uFillTx/>
                <a:latin typeface="微软雅黑" panose="020B0503020204020204" pitchFamily="34" charset="-122"/>
                <a:ea typeface="微软雅黑" panose="020B0503020204020204" pitchFamily="34" charset="-122"/>
                <a:sym typeface="+mn-ea"/>
              </a:rPr>
              <a:t>体测是：</a:t>
            </a:r>
            <a:endParaRPr lang="zh-CN" sz="2000" b="1" spc="100">
              <a:solidFill>
                <a:srgbClr val="AA6500"/>
              </a:solidFill>
              <a:uFillTx/>
              <a:latin typeface="微软雅黑" panose="020B0503020204020204" pitchFamily="34" charset="-122"/>
              <a:ea typeface="微软雅黑" panose="020B0503020204020204" pitchFamily="34"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50" name="Freeform: Shape 149"/>
          <p:cNvSpPr/>
          <p:nvPr/>
        </p:nvSpPr>
        <p:spPr>
          <a:xfrm>
            <a:off x="0" y="3668776"/>
            <a:ext cx="12192000" cy="3163824"/>
          </a:xfrm>
          <a:custGeom>
            <a:avLst/>
            <a:gdLst>
              <a:gd name="connsiteX0" fmla="*/ 2003797 w 12192000"/>
              <a:gd name="connsiteY0" fmla="*/ 997 h 4474299"/>
              <a:gd name="connsiteX1" fmla="*/ 2400300 w 12192000"/>
              <a:gd name="connsiteY1" fmla="*/ 16599 h 4474299"/>
              <a:gd name="connsiteX2" fmla="*/ 5435601 w 12192000"/>
              <a:gd name="connsiteY2" fmla="*/ 1248499 h 4474299"/>
              <a:gd name="connsiteX3" fmla="*/ 7899401 w 12192000"/>
              <a:gd name="connsiteY3" fmla="*/ 1235799 h 4474299"/>
              <a:gd name="connsiteX4" fmla="*/ 10147300 w 12192000"/>
              <a:gd name="connsiteY4" fmla="*/ 2315299 h 4474299"/>
              <a:gd name="connsiteX5" fmla="*/ 12091619 w 12192000"/>
              <a:gd name="connsiteY5" fmla="*/ 1580532 h 4474299"/>
              <a:gd name="connsiteX6" fmla="*/ 12192000 w 12192000"/>
              <a:gd name="connsiteY6" fmla="*/ 1543563 h 4474299"/>
              <a:gd name="connsiteX7" fmla="*/ 12192000 w 12192000"/>
              <a:gd name="connsiteY7" fmla="*/ 4474299 h 4474299"/>
              <a:gd name="connsiteX8" fmla="*/ 0 w 12192000"/>
              <a:gd name="connsiteY8" fmla="*/ 4474299 h 4474299"/>
              <a:gd name="connsiteX9" fmla="*/ 0 w 12192000"/>
              <a:gd name="connsiteY9" fmla="*/ 383415 h 4474299"/>
              <a:gd name="connsiteX10" fmla="*/ 329481 w 12192000"/>
              <a:gd name="connsiteY10" fmla="*/ 292799 h 4474299"/>
              <a:gd name="connsiteX11" fmla="*/ 2003797 w 12192000"/>
              <a:gd name="connsiteY11" fmla="*/ 997 h 447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4474299">
                <a:moveTo>
                  <a:pt x="2003797" y="997"/>
                </a:moveTo>
                <a:cubicBezTo>
                  <a:pt x="2140182" y="-2252"/>
                  <a:pt x="2273036" y="2312"/>
                  <a:pt x="2400300" y="16599"/>
                </a:cubicBezTo>
                <a:cubicBezTo>
                  <a:pt x="3418417" y="130899"/>
                  <a:pt x="4519085" y="1045299"/>
                  <a:pt x="5435601" y="1248499"/>
                </a:cubicBezTo>
                <a:cubicBezTo>
                  <a:pt x="6352117" y="1451699"/>
                  <a:pt x="7114118" y="1057999"/>
                  <a:pt x="7899401" y="1235799"/>
                </a:cubicBezTo>
                <a:cubicBezTo>
                  <a:pt x="8684683" y="1413599"/>
                  <a:pt x="9398000" y="2270849"/>
                  <a:pt x="10147300" y="2315299"/>
                </a:cubicBezTo>
                <a:cubicBezTo>
                  <a:pt x="10756106" y="2351415"/>
                  <a:pt x="11574512" y="1790870"/>
                  <a:pt x="12091619" y="1580532"/>
                </a:cubicBezTo>
                <a:lnTo>
                  <a:pt x="12192000" y="1543563"/>
                </a:lnTo>
                <a:lnTo>
                  <a:pt x="12192000" y="4474299"/>
                </a:lnTo>
                <a:lnTo>
                  <a:pt x="0" y="4474299"/>
                </a:lnTo>
                <a:lnTo>
                  <a:pt x="0" y="383415"/>
                </a:lnTo>
                <a:lnTo>
                  <a:pt x="329481" y="292799"/>
                </a:lnTo>
                <a:cubicBezTo>
                  <a:pt x="856233" y="152008"/>
                  <a:pt x="1458260" y="13995"/>
                  <a:pt x="2003797" y="997"/>
                </a:cubicBezTo>
                <a:close/>
              </a:path>
            </a:pathLst>
          </a:custGeom>
          <a:solidFill>
            <a:srgbClr val="FEF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p>
        </p:txBody>
      </p:sp>
      <p:sp>
        <p:nvSpPr>
          <p:cNvPr id="51" name="Freeform 250"/>
          <p:cNvSpPr/>
          <p:nvPr/>
        </p:nvSpPr>
        <p:spPr bwMode="auto">
          <a:xfrm>
            <a:off x="10875645" y="6169025"/>
            <a:ext cx="1360805" cy="730885"/>
          </a:xfrm>
          <a:custGeom>
            <a:avLst/>
            <a:gdLst>
              <a:gd name="T0" fmla="*/ 2 w 680"/>
              <a:gd name="T1" fmla="*/ 309 h 365"/>
              <a:gd name="T2" fmla="*/ 0 w 680"/>
              <a:gd name="T3" fmla="*/ 319 h 365"/>
              <a:gd name="T4" fmla="*/ 55 w 680"/>
              <a:gd name="T5" fmla="*/ 363 h 365"/>
              <a:gd name="T6" fmla="*/ 55 w 680"/>
              <a:gd name="T7" fmla="*/ 364 h 365"/>
              <a:gd name="T8" fmla="*/ 600 w 680"/>
              <a:gd name="T9" fmla="*/ 364 h 365"/>
              <a:gd name="T10" fmla="*/ 671 w 680"/>
              <a:gd name="T11" fmla="*/ 317 h 365"/>
              <a:gd name="T12" fmla="*/ 672 w 680"/>
              <a:gd name="T13" fmla="*/ 314 h 365"/>
              <a:gd name="T14" fmla="*/ 652 w 680"/>
              <a:gd name="T15" fmla="*/ 252 h 365"/>
              <a:gd name="T16" fmla="*/ 671 w 680"/>
              <a:gd name="T17" fmla="*/ 184 h 365"/>
              <a:gd name="T18" fmla="*/ 606 w 680"/>
              <a:gd name="T19" fmla="*/ 156 h 365"/>
              <a:gd name="T20" fmla="*/ 598 w 680"/>
              <a:gd name="T21" fmla="*/ 160 h 365"/>
              <a:gd name="T22" fmla="*/ 573 w 680"/>
              <a:gd name="T23" fmla="*/ 147 h 365"/>
              <a:gd name="T24" fmla="*/ 571 w 680"/>
              <a:gd name="T25" fmla="*/ 117 h 365"/>
              <a:gd name="T26" fmla="*/ 550 w 680"/>
              <a:gd name="T27" fmla="*/ 84 h 365"/>
              <a:gd name="T28" fmla="*/ 481 w 680"/>
              <a:gd name="T29" fmla="*/ 75 h 365"/>
              <a:gd name="T30" fmla="*/ 468 w 680"/>
              <a:gd name="T31" fmla="*/ 79 h 365"/>
              <a:gd name="T32" fmla="*/ 459 w 680"/>
              <a:gd name="T33" fmla="*/ 73 h 365"/>
              <a:gd name="T34" fmla="*/ 422 w 680"/>
              <a:gd name="T35" fmla="*/ 55 h 365"/>
              <a:gd name="T36" fmla="*/ 398 w 680"/>
              <a:gd name="T37" fmla="*/ 51 h 365"/>
              <a:gd name="T38" fmla="*/ 384 w 680"/>
              <a:gd name="T39" fmla="*/ 40 h 365"/>
              <a:gd name="T40" fmla="*/ 231 w 680"/>
              <a:gd name="T41" fmla="*/ 47 h 365"/>
              <a:gd name="T42" fmla="*/ 212 w 680"/>
              <a:gd name="T43" fmla="*/ 63 h 365"/>
              <a:gd name="T44" fmla="*/ 195 w 680"/>
              <a:gd name="T45" fmla="*/ 62 h 365"/>
              <a:gd name="T46" fmla="*/ 122 w 680"/>
              <a:gd name="T47" fmla="*/ 119 h 365"/>
              <a:gd name="T48" fmla="*/ 26 w 680"/>
              <a:gd name="T49" fmla="*/ 162 h 365"/>
              <a:gd name="T50" fmla="*/ 30 w 680"/>
              <a:gd name="T51" fmla="*/ 247 h 365"/>
              <a:gd name="T52" fmla="*/ 2 w 680"/>
              <a:gd name="T53" fmla="*/ 30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0" h="365">
                <a:moveTo>
                  <a:pt x="2" y="309"/>
                </a:moveTo>
                <a:cubicBezTo>
                  <a:pt x="0" y="313"/>
                  <a:pt x="0" y="317"/>
                  <a:pt x="0" y="319"/>
                </a:cubicBezTo>
                <a:cubicBezTo>
                  <a:pt x="5" y="344"/>
                  <a:pt x="31" y="362"/>
                  <a:pt x="55" y="363"/>
                </a:cubicBezTo>
                <a:cubicBezTo>
                  <a:pt x="55" y="364"/>
                  <a:pt x="55" y="364"/>
                  <a:pt x="55" y="364"/>
                </a:cubicBezTo>
                <a:cubicBezTo>
                  <a:pt x="237" y="364"/>
                  <a:pt x="418" y="362"/>
                  <a:pt x="600" y="364"/>
                </a:cubicBezTo>
                <a:cubicBezTo>
                  <a:pt x="631" y="365"/>
                  <a:pt x="660" y="346"/>
                  <a:pt x="671" y="317"/>
                </a:cubicBezTo>
                <a:cubicBezTo>
                  <a:pt x="672" y="316"/>
                  <a:pt x="672" y="315"/>
                  <a:pt x="672" y="314"/>
                </a:cubicBezTo>
                <a:cubicBezTo>
                  <a:pt x="680" y="292"/>
                  <a:pt x="671" y="266"/>
                  <a:pt x="652" y="252"/>
                </a:cubicBezTo>
                <a:cubicBezTo>
                  <a:pt x="665" y="261"/>
                  <a:pt x="673" y="191"/>
                  <a:pt x="671" y="184"/>
                </a:cubicBezTo>
                <a:cubicBezTo>
                  <a:pt x="662" y="155"/>
                  <a:pt x="635" y="142"/>
                  <a:pt x="606" y="156"/>
                </a:cubicBezTo>
                <a:cubicBezTo>
                  <a:pt x="604" y="158"/>
                  <a:pt x="601" y="159"/>
                  <a:pt x="598" y="160"/>
                </a:cubicBezTo>
                <a:cubicBezTo>
                  <a:pt x="588" y="162"/>
                  <a:pt x="580" y="155"/>
                  <a:pt x="573" y="147"/>
                </a:cubicBezTo>
                <a:cubicBezTo>
                  <a:pt x="571" y="145"/>
                  <a:pt x="573" y="122"/>
                  <a:pt x="571" y="117"/>
                </a:cubicBezTo>
                <a:cubicBezTo>
                  <a:pt x="568" y="105"/>
                  <a:pt x="560" y="93"/>
                  <a:pt x="550" y="84"/>
                </a:cubicBezTo>
                <a:cubicBezTo>
                  <a:pt x="531" y="68"/>
                  <a:pt x="504" y="64"/>
                  <a:pt x="481" y="75"/>
                </a:cubicBezTo>
                <a:cubicBezTo>
                  <a:pt x="477" y="77"/>
                  <a:pt x="472" y="80"/>
                  <a:pt x="468" y="79"/>
                </a:cubicBezTo>
                <a:cubicBezTo>
                  <a:pt x="464" y="78"/>
                  <a:pt x="462" y="75"/>
                  <a:pt x="459" y="73"/>
                </a:cubicBezTo>
                <a:cubicBezTo>
                  <a:pt x="449" y="63"/>
                  <a:pt x="435" y="57"/>
                  <a:pt x="422" y="55"/>
                </a:cubicBezTo>
                <a:cubicBezTo>
                  <a:pt x="414" y="54"/>
                  <a:pt x="406" y="55"/>
                  <a:pt x="398" y="51"/>
                </a:cubicBezTo>
                <a:cubicBezTo>
                  <a:pt x="393" y="49"/>
                  <a:pt x="389" y="44"/>
                  <a:pt x="384" y="40"/>
                </a:cubicBezTo>
                <a:cubicBezTo>
                  <a:pt x="342" y="0"/>
                  <a:pt x="269" y="5"/>
                  <a:pt x="231" y="47"/>
                </a:cubicBezTo>
                <a:cubicBezTo>
                  <a:pt x="225" y="54"/>
                  <a:pt x="220" y="61"/>
                  <a:pt x="212" y="63"/>
                </a:cubicBezTo>
                <a:cubicBezTo>
                  <a:pt x="206" y="64"/>
                  <a:pt x="201" y="63"/>
                  <a:pt x="195" y="62"/>
                </a:cubicBezTo>
                <a:cubicBezTo>
                  <a:pt x="162" y="59"/>
                  <a:pt x="127" y="85"/>
                  <a:pt x="122" y="119"/>
                </a:cubicBezTo>
                <a:cubicBezTo>
                  <a:pt x="84" y="111"/>
                  <a:pt x="44" y="128"/>
                  <a:pt x="26" y="162"/>
                </a:cubicBezTo>
                <a:cubicBezTo>
                  <a:pt x="12" y="188"/>
                  <a:pt x="14" y="222"/>
                  <a:pt x="30" y="247"/>
                </a:cubicBezTo>
                <a:cubicBezTo>
                  <a:pt x="29" y="245"/>
                  <a:pt x="8" y="287"/>
                  <a:pt x="2" y="309"/>
                </a:cubicBezTo>
              </a:path>
            </a:pathLst>
          </a:custGeom>
          <a:solidFill>
            <a:srgbClr val="F18870"/>
          </a:solidFill>
          <a:ln>
            <a:noFill/>
          </a:ln>
        </p:spPr>
        <p:txBody>
          <a:bodyPr vert="horz" wrap="square" lIns="91440" tIns="45720" rIns="91440" bIns="45720" numCol="1" anchor="t" anchorCtr="0" compatLnSpc="1"/>
          <a:p>
            <a:endParaRPr lang="id-ID"/>
          </a:p>
        </p:txBody>
      </p:sp>
      <p:grpSp>
        <p:nvGrpSpPr>
          <p:cNvPr id="47" name="组合 46"/>
          <p:cNvGrpSpPr/>
          <p:nvPr/>
        </p:nvGrpSpPr>
        <p:grpSpPr>
          <a:xfrm>
            <a:off x="10646410" y="3783965"/>
            <a:ext cx="1297305" cy="3650615"/>
            <a:chOff x="16184" y="4771"/>
            <a:chExt cx="2475" cy="6961"/>
          </a:xfrm>
        </p:grpSpPr>
        <p:sp>
          <p:nvSpPr>
            <p:cNvPr id="79" name="Freeform 25"/>
            <p:cNvSpPr/>
            <p:nvPr/>
          </p:nvSpPr>
          <p:spPr bwMode="auto">
            <a:xfrm>
              <a:off x="16345" y="4771"/>
              <a:ext cx="2123" cy="1552"/>
            </a:xfrm>
            <a:custGeom>
              <a:avLst/>
              <a:gdLst>
                <a:gd name="T0" fmla="*/ 93 w 154"/>
                <a:gd name="T1" fmla="*/ 4 h 113"/>
                <a:gd name="T2" fmla="*/ 49 w 154"/>
                <a:gd name="T3" fmla="*/ 10 h 113"/>
                <a:gd name="T4" fmla="*/ 21 w 154"/>
                <a:gd name="T5" fmla="*/ 38 h 113"/>
                <a:gd name="T6" fmla="*/ 3 w 154"/>
                <a:gd name="T7" fmla="*/ 72 h 113"/>
                <a:gd name="T8" fmla="*/ 77 w 154"/>
                <a:gd name="T9" fmla="*/ 109 h 113"/>
                <a:gd name="T10" fmla="*/ 154 w 154"/>
                <a:gd name="T11" fmla="*/ 105 h 113"/>
                <a:gd name="T12" fmla="*/ 118 w 154"/>
                <a:gd name="T13" fmla="*/ 19 h 113"/>
                <a:gd name="T14" fmla="*/ 93 w 154"/>
                <a:gd name="T15" fmla="*/ 4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13">
                  <a:moveTo>
                    <a:pt x="93" y="4"/>
                  </a:moveTo>
                  <a:cubicBezTo>
                    <a:pt x="79" y="0"/>
                    <a:pt x="63" y="1"/>
                    <a:pt x="49" y="10"/>
                  </a:cubicBezTo>
                  <a:cubicBezTo>
                    <a:pt x="38" y="17"/>
                    <a:pt x="29" y="27"/>
                    <a:pt x="21" y="38"/>
                  </a:cubicBezTo>
                  <a:cubicBezTo>
                    <a:pt x="18" y="41"/>
                    <a:pt x="0" y="69"/>
                    <a:pt x="3" y="72"/>
                  </a:cubicBezTo>
                  <a:cubicBezTo>
                    <a:pt x="23" y="93"/>
                    <a:pt x="49" y="105"/>
                    <a:pt x="77" y="109"/>
                  </a:cubicBezTo>
                  <a:cubicBezTo>
                    <a:pt x="102" y="113"/>
                    <a:pt x="129" y="109"/>
                    <a:pt x="154" y="105"/>
                  </a:cubicBezTo>
                  <a:cubicBezTo>
                    <a:pt x="151" y="74"/>
                    <a:pt x="140" y="42"/>
                    <a:pt x="118" y="19"/>
                  </a:cubicBezTo>
                  <a:cubicBezTo>
                    <a:pt x="111" y="12"/>
                    <a:pt x="103" y="7"/>
                    <a:pt x="93" y="4"/>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0" name="Freeform 26"/>
            <p:cNvSpPr/>
            <p:nvPr/>
          </p:nvSpPr>
          <p:spPr bwMode="auto">
            <a:xfrm>
              <a:off x="16184" y="6118"/>
              <a:ext cx="2328" cy="5615"/>
            </a:xfrm>
            <a:custGeom>
              <a:avLst/>
              <a:gdLst>
                <a:gd name="T0" fmla="*/ 42 w 169"/>
                <a:gd name="T1" fmla="*/ 95 h 408"/>
                <a:gd name="T2" fmla="*/ 51 w 169"/>
                <a:gd name="T3" fmla="*/ 153 h 408"/>
                <a:gd name="T4" fmla="*/ 0 w 169"/>
                <a:gd name="T5" fmla="*/ 408 h 408"/>
                <a:gd name="T6" fmla="*/ 169 w 169"/>
                <a:gd name="T7" fmla="*/ 408 h 408"/>
                <a:gd name="T8" fmla="*/ 129 w 169"/>
                <a:gd name="T9" fmla="*/ 153 h 408"/>
                <a:gd name="T10" fmla="*/ 143 w 169"/>
                <a:gd name="T11" fmla="*/ 94 h 408"/>
                <a:gd name="T12" fmla="*/ 156 w 169"/>
                <a:gd name="T13" fmla="*/ 57 h 408"/>
                <a:gd name="T14" fmla="*/ 152 w 169"/>
                <a:gd name="T15" fmla="*/ 24 h 408"/>
                <a:gd name="T16" fmla="*/ 90 w 169"/>
                <a:gd name="T17" fmla="*/ 0 h 408"/>
                <a:gd name="T18" fmla="*/ 33 w 169"/>
                <a:gd name="T19" fmla="*/ 24 h 408"/>
                <a:gd name="T20" fmla="*/ 28 w 169"/>
                <a:gd name="T21" fmla="*/ 56 h 408"/>
                <a:gd name="T22" fmla="*/ 42 w 169"/>
                <a:gd name="T23" fmla="*/ 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408">
                  <a:moveTo>
                    <a:pt x="42" y="95"/>
                  </a:moveTo>
                  <a:cubicBezTo>
                    <a:pt x="51" y="153"/>
                    <a:pt x="51" y="153"/>
                    <a:pt x="51" y="153"/>
                  </a:cubicBezTo>
                  <a:cubicBezTo>
                    <a:pt x="28" y="187"/>
                    <a:pt x="15" y="238"/>
                    <a:pt x="0" y="408"/>
                  </a:cubicBezTo>
                  <a:cubicBezTo>
                    <a:pt x="169" y="408"/>
                    <a:pt x="169" y="408"/>
                    <a:pt x="169" y="408"/>
                  </a:cubicBezTo>
                  <a:cubicBezTo>
                    <a:pt x="163" y="189"/>
                    <a:pt x="129" y="153"/>
                    <a:pt x="129" y="153"/>
                  </a:cubicBezTo>
                  <a:cubicBezTo>
                    <a:pt x="143" y="94"/>
                    <a:pt x="143" y="94"/>
                    <a:pt x="143" y="94"/>
                  </a:cubicBezTo>
                  <a:cubicBezTo>
                    <a:pt x="155" y="83"/>
                    <a:pt x="156" y="65"/>
                    <a:pt x="156" y="57"/>
                  </a:cubicBezTo>
                  <a:cubicBezTo>
                    <a:pt x="156" y="48"/>
                    <a:pt x="152" y="24"/>
                    <a:pt x="152" y="24"/>
                  </a:cubicBezTo>
                  <a:cubicBezTo>
                    <a:pt x="152" y="24"/>
                    <a:pt x="102" y="0"/>
                    <a:pt x="90" y="0"/>
                  </a:cubicBezTo>
                  <a:cubicBezTo>
                    <a:pt x="78" y="0"/>
                    <a:pt x="33" y="24"/>
                    <a:pt x="33" y="24"/>
                  </a:cubicBezTo>
                  <a:cubicBezTo>
                    <a:pt x="28" y="56"/>
                    <a:pt x="28" y="56"/>
                    <a:pt x="28" y="56"/>
                  </a:cubicBezTo>
                  <a:cubicBezTo>
                    <a:pt x="24" y="79"/>
                    <a:pt x="42" y="95"/>
                    <a:pt x="42" y="95"/>
                  </a:cubicBezTo>
                  <a:close/>
                </a:path>
              </a:pathLst>
            </a:custGeom>
            <a:solidFill>
              <a:srgbClr val="FFBA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39" name="Freeform 27"/>
            <p:cNvSpPr/>
            <p:nvPr/>
          </p:nvSpPr>
          <p:spPr bwMode="auto">
            <a:xfrm>
              <a:off x="16909" y="7165"/>
              <a:ext cx="1149" cy="1303"/>
            </a:xfrm>
            <a:custGeom>
              <a:avLst/>
              <a:gdLst>
                <a:gd name="T0" fmla="*/ 0 w 83"/>
                <a:gd name="T1" fmla="*/ 2 h 95"/>
                <a:gd name="T2" fmla="*/ 8 w 83"/>
                <a:gd name="T3" fmla="*/ 95 h 95"/>
                <a:gd name="T4" fmla="*/ 71 w 83"/>
                <a:gd name="T5" fmla="*/ 95 h 95"/>
                <a:gd name="T6" fmla="*/ 83 w 83"/>
                <a:gd name="T7" fmla="*/ 0 h 95"/>
                <a:gd name="T8" fmla="*/ 0 w 83"/>
                <a:gd name="T9" fmla="*/ 2 h 95"/>
              </a:gdLst>
              <a:ahLst/>
              <a:cxnLst>
                <a:cxn ang="0">
                  <a:pos x="T0" y="T1"/>
                </a:cxn>
                <a:cxn ang="0">
                  <a:pos x="T2" y="T3"/>
                </a:cxn>
                <a:cxn ang="0">
                  <a:pos x="T4" y="T5"/>
                </a:cxn>
                <a:cxn ang="0">
                  <a:pos x="T6" y="T7"/>
                </a:cxn>
                <a:cxn ang="0">
                  <a:pos x="T8" y="T9"/>
                </a:cxn>
              </a:cxnLst>
              <a:rect l="0" t="0" r="r" b="b"/>
              <a:pathLst>
                <a:path w="83" h="95">
                  <a:moveTo>
                    <a:pt x="0" y="2"/>
                  </a:moveTo>
                  <a:cubicBezTo>
                    <a:pt x="0" y="5"/>
                    <a:pt x="8" y="95"/>
                    <a:pt x="8" y="95"/>
                  </a:cubicBezTo>
                  <a:cubicBezTo>
                    <a:pt x="71" y="95"/>
                    <a:pt x="71" y="95"/>
                    <a:pt x="71" y="95"/>
                  </a:cubicBezTo>
                  <a:cubicBezTo>
                    <a:pt x="83" y="0"/>
                    <a:pt x="83" y="0"/>
                    <a:pt x="83" y="0"/>
                  </a:cubicBezTo>
                  <a:lnTo>
                    <a:pt x="0" y="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4" name="Freeform 28"/>
            <p:cNvSpPr/>
            <p:nvPr/>
          </p:nvSpPr>
          <p:spPr bwMode="auto">
            <a:xfrm>
              <a:off x="16909" y="6447"/>
              <a:ext cx="1750" cy="1969"/>
            </a:xfrm>
            <a:custGeom>
              <a:avLst/>
              <a:gdLst>
                <a:gd name="T0" fmla="*/ 101 w 127"/>
                <a:gd name="T1" fmla="*/ 0 h 143"/>
                <a:gd name="T2" fmla="*/ 126 w 127"/>
                <a:gd name="T3" fmla="*/ 61 h 143"/>
                <a:gd name="T4" fmla="*/ 106 w 127"/>
                <a:gd name="T5" fmla="*/ 141 h 143"/>
                <a:gd name="T6" fmla="*/ 0 w 127"/>
                <a:gd name="T7" fmla="*/ 129 h 143"/>
                <a:gd name="T8" fmla="*/ 2 w 127"/>
                <a:gd name="T9" fmla="*/ 108 h 143"/>
                <a:gd name="T10" fmla="*/ 85 w 127"/>
                <a:gd name="T11" fmla="*/ 101 h 143"/>
                <a:gd name="T12" fmla="*/ 91 w 127"/>
                <a:gd name="T13" fmla="*/ 31 h 143"/>
                <a:gd name="T14" fmla="*/ 101 w 127"/>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43">
                  <a:moveTo>
                    <a:pt x="101" y="0"/>
                  </a:moveTo>
                  <a:cubicBezTo>
                    <a:pt x="114" y="6"/>
                    <a:pt x="125" y="47"/>
                    <a:pt x="126" y="61"/>
                  </a:cubicBezTo>
                  <a:cubicBezTo>
                    <a:pt x="127" y="76"/>
                    <a:pt x="125" y="139"/>
                    <a:pt x="106" y="141"/>
                  </a:cubicBezTo>
                  <a:cubicBezTo>
                    <a:pt x="86" y="143"/>
                    <a:pt x="0" y="129"/>
                    <a:pt x="0" y="129"/>
                  </a:cubicBezTo>
                  <a:cubicBezTo>
                    <a:pt x="2" y="108"/>
                    <a:pt x="2" y="108"/>
                    <a:pt x="2" y="108"/>
                  </a:cubicBezTo>
                  <a:cubicBezTo>
                    <a:pt x="85" y="101"/>
                    <a:pt x="85" y="101"/>
                    <a:pt x="85" y="101"/>
                  </a:cubicBezTo>
                  <a:cubicBezTo>
                    <a:pt x="91" y="31"/>
                    <a:pt x="91" y="31"/>
                    <a:pt x="91" y="31"/>
                  </a:cubicBezTo>
                  <a:lnTo>
                    <a:pt x="101"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5" name="Freeform 29"/>
            <p:cNvSpPr/>
            <p:nvPr/>
          </p:nvSpPr>
          <p:spPr bwMode="auto">
            <a:xfrm>
              <a:off x="16264" y="6447"/>
              <a:ext cx="1706" cy="1911"/>
            </a:xfrm>
            <a:custGeom>
              <a:avLst/>
              <a:gdLst>
                <a:gd name="T0" fmla="*/ 27 w 124"/>
                <a:gd name="T1" fmla="*/ 0 h 139"/>
                <a:gd name="T2" fmla="*/ 5 w 124"/>
                <a:gd name="T3" fmla="*/ 86 h 139"/>
                <a:gd name="T4" fmla="*/ 16 w 124"/>
                <a:gd name="T5" fmla="*/ 138 h 139"/>
                <a:gd name="T6" fmla="*/ 108 w 124"/>
                <a:gd name="T7" fmla="*/ 131 h 139"/>
                <a:gd name="T8" fmla="*/ 124 w 124"/>
                <a:gd name="T9" fmla="*/ 102 h 139"/>
                <a:gd name="T10" fmla="*/ 51 w 124"/>
                <a:gd name="T11" fmla="*/ 95 h 139"/>
                <a:gd name="T12" fmla="*/ 27 w 124"/>
                <a:gd name="T13" fmla="*/ 0 h 139"/>
              </a:gdLst>
              <a:ahLst/>
              <a:cxnLst>
                <a:cxn ang="0">
                  <a:pos x="T0" y="T1"/>
                </a:cxn>
                <a:cxn ang="0">
                  <a:pos x="T2" y="T3"/>
                </a:cxn>
                <a:cxn ang="0">
                  <a:pos x="T4" y="T5"/>
                </a:cxn>
                <a:cxn ang="0">
                  <a:pos x="T6" y="T7"/>
                </a:cxn>
                <a:cxn ang="0">
                  <a:pos x="T8" y="T9"/>
                </a:cxn>
                <a:cxn ang="0">
                  <a:pos x="T10" y="T11"/>
                </a:cxn>
                <a:cxn ang="0">
                  <a:pos x="T12" y="T13"/>
                </a:cxn>
              </a:cxnLst>
              <a:rect l="0" t="0" r="r" b="b"/>
              <a:pathLst>
                <a:path w="124" h="139">
                  <a:moveTo>
                    <a:pt x="27" y="0"/>
                  </a:moveTo>
                  <a:cubicBezTo>
                    <a:pt x="8" y="10"/>
                    <a:pt x="4" y="67"/>
                    <a:pt x="5" y="86"/>
                  </a:cubicBezTo>
                  <a:cubicBezTo>
                    <a:pt x="6" y="105"/>
                    <a:pt x="0" y="137"/>
                    <a:pt x="16" y="138"/>
                  </a:cubicBezTo>
                  <a:cubicBezTo>
                    <a:pt x="32" y="139"/>
                    <a:pt x="108" y="131"/>
                    <a:pt x="108" y="131"/>
                  </a:cubicBezTo>
                  <a:cubicBezTo>
                    <a:pt x="124" y="102"/>
                    <a:pt x="124" y="102"/>
                    <a:pt x="124" y="102"/>
                  </a:cubicBezTo>
                  <a:cubicBezTo>
                    <a:pt x="51" y="95"/>
                    <a:pt x="51" y="95"/>
                    <a:pt x="51" y="95"/>
                  </a:cubicBezTo>
                  <a:lnTo>
                    <a:pt x="27"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6" name="Freeform 30"/>
            <p:cNvSpPr/>
            <p:nvPr/>
          </p:nvSpPr>
          <p:spPr bwMode="auto">
            <a:xfrm>
              <a:off x="17143" y="6616"/>
              <a:ext cx="483" cy="329"/>
            </a:xfrm>
            <a:custGeom>
              <a:avLst/>
              <a:gdLst>
                <a:gd name="T0" fmla="*/ 34 w 35"/>
                <a:gd name="T1" fmla="*/ 24 h 24"/>
                <a:gd name="T2" fmla="*/ 33 w 35"/>
                <a:gd name="T3" fmla="*/ 24 h 24"/>
                <a:gd name="T4" fmla="*/ 0 w 35"/>
                <a:gd name="T5" fmla="*/ 2 h 24"/>
                <a:gd name="T6" fmla="*/ 0 w 35"/>
                <a:gd name="T7" fmla="*/ 1 h 24"/>
                <a:gd name="T8" fmla="*/ 2 w 35"/>
                <a:gd name="T9" fmla="*/ 1 h 24"/>
                <a:gd name="T10" fmla="*/ 34 w 35"/>
                <a:gd name="T11" fmla="*/ 21 h 24"/>
                <a:gd name="T12" fmla="*/ 35 w 35"/>
                <a:gd name="T13" fmla="*/ 23 h 24"/>
                <a:gd name="T14" fmla="*/ 34 w 35"/>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4">
                  <a:moveTo>
                    <a:pt x="34" y="24"/>
                  </a:moveTo>
                  <a:cubicBezTo>
                    <a:pt x="34" y="24"/>
                    <a:pt x="34" y="24"/>
                    <a:pt x="33" y="24"/>
                  </a:cubicBezTo>
                  <a:cubicBezTo>
                    <a:pt x="20" y="21"/>
                    <a:pt x="8" y="13"/>
                    <a:pt x="0" y="2"/>
                  </a:cubicBezTo>
                  <a:cubicBezTo>
                    <a:pt x="0" y="2"/>
                    <a:pt x="0" y="1"/>
                    <a:pt x="0" y="1"/>
                  </a:cubicBezTo>
                  <a:cubicBezTo>
                    <a:pt x="1" y="0"/>
                    <a:pt x="1" y="0"/>
                    <a:pt x="2" y="1"/>
                  </a:cubicBezTo>
                  <a:cubicBezTo>
                    <a:pt x="10" y="11"/>
                    <a:pt x="21" y="18"/>
                    <a:pt x="34" y="21"/>
                  </a:cubicBezTo>
                  <a:cubicBezTo>
                    <a:pt x="35" y="21"/>
                    <a:pt x="35" y="22"/>
                    <a:pt x="35" y="23"/>
                  </a:cubicBezTo>
                  <a:cubicBezTo>
                    <a:pt x="35" y="23"/>
                    <a:pt x="34" y="24"/>
                    <a:pt x="34" y="24"/>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5" name="Freeform 31"/>
            <p:cNvSpPr/>
            <p:nvPr/>
          </p:nvSpPr>
          <p:spPr bwMode="auto">
            <a:xfrm>
              <a:off x="18124" y="6586"/>
              <a:ext cx="183" cy="827"/>
            </a:xfrm>
            <a:custGeom>
              <a:avLst/>
              <a:gdLst>
                <a:gd name="T0" fmla="*/ 1 w 13"/>
                <a:gd name="T1" fmla="*/ 60 h 60"/>
                <a:gd name="T2" fmla="*/ 1 w 13"/>
                <a:gd name="T3" fmla="*/ 60 h 60"/>
                <a:gd name="T4" fmla="*/ 0 w 13"/>
                <a:gd name="T5" fmla="*/ 58 h 60"/>
                <a:gd name="T6" fmla="*/ 4 w 13"/>
                <a:gd name="T7" fmla="*/ 13 h 60"/>
                <a:gd name="T8" fmla="*/ 4 w 13"/>
                <a:gd name="T9" fmla="*/ 12 h 60"/>
                <a:gd name="T10" fmla="*/ 7 w 13"/>
                <a:gd name="T11" fmla="*/ 6 h 60"/>
                <a:gd name="T12" fmla="*/ 10 w 13"/>
                <a:gd name="T13" fmla="*/ 0 h 60"/>
                <a:gd name="T14" fmla="*/ 11 w 13"/>
                <a:gd name="T15" fmla="*/ 0 h 60"/>
                <a:gd name="T16" fmla="*/ 12 w 13"/>
                <a:gd name="T17" fmla="*/ 1 h 60"/>
                <a:gd name="T18" fmla="*/ 9 w 13"/>
                <a:gd name="T19" fmla="*/ 7 h 60"/>
                <a:gd name="T20" fmla="*/ 6 w 13"/>
                <a:gd name="T21" fmla="*/ 13 h 60"/>
                <a:gd name="T22" fmla="*/ 3 w 13"/>
                <a:gd name="T23" fmla="*/ 59 h 60"/>
                <a:gd name="T24" fmla="*/ 1 w 13"/>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0">
                  <a:moveTo>
                    <a:pt x="1" y="60"/>
                  </a:moveTo>
                  <a:cubicBezTo>
                    <a:pt x="1" y="60"/>
                    <a:pt x="1" y="60"/>
                    <a:pt x="1" y="60"/>
                  </a:cubicBezTo>
                  <a:cubicBezTo>
                    <a:pt x="0" y="59"/>
                    <a:pt x="0" y="59"/>
                    <a:pt x="0" y="58"/>
                  </a:cubicBezTo>
                  <a:cubicBezTo>
                    <a:pt x="9" y="45"/>
                    <a:pt x="10" y="28"/>
                    <a:pt x="4" y="13"/>
                  </a:cubicBezTo>
                  <a:cubicBezTo>
                    <a:pt x="4" y="13"/>
                    <a:pt x="4" y="13"/>
                    <a:pt x="4" y="12"/>
                  </a:cubicBezTo>
                  <a:cubicBezTo>
                    <a:pt x="5" y="10"/>
                    <a:pt x="6" y="8"/>
                    <a:pt x="7" y="6"/>
                  </a:cubicBezTo>
                  <a:cubicBezTo>
                    <a:pt x="8" y="4"/>
                    <a:pt x="9" y="2"/>
                    <a:pt x="10" y="0"/>
                  </a:cubicBezTo>
                  <a:cubicBezTo>
                    <a:pt x="10" y="0"/>
                    <a:pt x="11" y="0"/>
                    <a:pt x="11" y="0"/>
                  </a:cubicBezTo>
                  <a:cubicBezTo>
                    <a:pt x="12" y="0"/>
                    <a:pt x="12" y="1"/>
                    <a:pt x="12" y="1"/>
                  </a:cubicBezTo>
                  <a:cubicBezTo>
                    <a:pt x="11" y="3"/>
                    <a:pt x="10" y="5"/>
                    <a:pt x="9" y="7"/>
                  </a:cubicBezTo>
                  <a:cubicBezTo>
                    <a:pt x="8" y="9"/>
                    <a:pt x="7" y="11"/>
                    <a:pt x="6" y="13"/>
                  </a:cubicBezTo>
                  <a:cubicBezTo>
                    <a:pt x="13" y="28"/>
                    <a:pt x="11" y="46"/>
                    <a:pt x="3" y="59"/>
                  </a:cubicBezTo>
                  <a:cubicBezTo>
                    <a:pt x="2" y="60"/>
                    <a:pt x="2" y="60"/>
                    <a:pt x="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6" name="Freeform 32"/>
            <p:cNvSpPr/>
            <p:nvPr/>
          </p:nvSpPr>
          <p:spPr bwMode="auto">
            <a:xfrm>
              <a:off x="16608" y="6586"/>
              <a:ext cx="168" cy="827"/>
            </a:xfrm>
            <a:custGeom>
              <a:avLst/>
              <a:gdLst>
                <a:gd name="T0" fmla="*/ 11 w 12"/>
                <a:gd name="T1" fmla="*/ 60 h 60"/>
                <a:gd name="T2" fmla="*/ 10 w 12"/>
                <a:gd name="T3" fmla="*/ 59 h 60"/>
                <a:gd name="T4" fmla="*/ 6 w 12"/>
                <a:gd name="T5" fmla="*/ 13 h 60"/>
                <a:gd name="T6" fmla="*/ 3 w 12"/>
                <a:gd name="T7" fmla="*/ 7 h 60"/>
                <a:gd name="T8" fmla="*/ 0 w 12"/>
                <a:gd name="T9" fmla="*/ 1 h 60"/>
                <a:gd name="T10" fmla="*/ 1 w 12"/>
                <a:gd name="T11" fmla="*/ 0 h 60"/>
                <a:gd name="T12" fmla="*/ 2 w 12"/>
                <a:gd name="T13" fmla="*/ 0 h 60"/>
                <a:gd name="T14" fmla="*/ 5 w 12"/>
                <a:gd name="T15" fmla="*/ 6 h 60"/>
                <a:gd name="T16" fmla="*/ 8 w 12"/>
                <a:gd name="T17" fmla="*/ 12 h 60"/>
                <a:gd name="T18" fmla="*/ 8 w 12"/>
                <a:gd name="T19" fmla="*/ 13 h 60"/>
                <a:gd name="T20" fmla="*/ 12 w 12"/>
                <a:gd name="T21" fmla="*/ 58 h 60"/>
                <a:gd name="T22" fmla="*/ 11 w 12"/>
                <a:gd name="T23" fmla="*/ 60 h 60"/>
                <a:gd name="T24" fmla="*/ 11 w 12"/>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60">
                  <a:moveTo>
                    <a:pt x="11" y="60"/>
                  </a:moveTo>
                  <a:cubicBezTo>
                    <a:pt x="10" y="60"/>
                    <a:pt x="10" y="60"/>
                    <a:pt x="10" y="59"/>
                  </a:cubicBezTo>
                  <a:cubicBezTo>
                    <a:pt x="1" y="46"/>
                    <a:pt x="0" y="28"/>
                    <a:pt x="6" y="13"/>
                  </a:cubicBezTo>
                  <a:cubicBezTo>
                    <a:pt x="5" y="11"/>
                    <a:pt x="4" y="9"/>
                    <a:pt x="3" y="7"/>
                  </a:cubicBezTo>
                  <a:cubicBezTo>
                    <a:pt x="2" y="5"/>
                    <a:pt x="1" y="3"/>
                    <a:pt x="0" y="1"/>
                  </a:cubicBezTo>
                  <a:cubicBezTo>
                    <a:pt x="0" y="1"/>
                    <a:pt x="0" y="0"/>
                    <a:pt x="1" y="0"/>
                  </a:cubicBezTo>
                  <a:cubicBezTo>
                    <a:pt x="1" y="0"/>
                    <a:pt x="2" y="0"/>
                    <a:pt x="2" y="0"/>
                  </a:cubicBezTo>
                  <a:cubicBezTo>
                    <a:pt x="3" y="2"/>
                    <a:pt x="4" y="4"/>
                    <a:pt x="5" y="6"/>
                  </a:cubicBezTo>
                  <a:cubicBezTo>
                    <a:pt x="6" y="8"/>
                    <a:pt x="7" y="10"/>
                    <a:pt x="8" y="12"/>
                  </a:cubicBezTo>
                  <a:cubicBezTo>
                    <a:pt x="8" y="13"/>
                    <a:pt x="8" y="13"/>
                    <a:pt x="8" y="13"/>
                  </a:cubicBezTo>
                  <a:cubicBezTo>
                    <a:pt x="2" y="28"/>
                    <a:pt x="3" y="45"/>
                    <a:pt x="12" y="58"/>
                  </a:cubicBezTo>
                  <a:cubicBezTo>
                    <a:pt x="12" y="59"/>
                    <a:pt x="12" y="59"/>
                    <a:pt x="11" y="60"/>
                  </a:cubicBezTo>
                  <a:cubicBezTo>
                    <a:pt x="11" y="60"/>
                    <a:pt x="11" y="60"/>
                    <a:pt x="1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7" name="Freeform 33"/>
            <p:cNvSpPr/>
            <p:nvPr/>
          </p:nvSpPr>
          <p:spPr bwMode="auto">
            <a:xfrm>
              <a:off x="17267" y="5883"/>
              <a:ext cx="403" cy="747"/>
            </a:xfrm>
            <a:custGeom>
              <a:avLst/>
              <a:gdLst>
                <a:gd name="T0" fmla="*/ 0 w 29"/>
                <a:gd name="T1" fmla="*/ 0 h 54"/>
                <a:gd name="T2" fmla="*/ 0 w 29"/>
                <a:gd name="T3" fmla="*/ 29 h 54"/>
                <a:gd name="T4" fmla="*/ 29 w 29"/>
                <a:gd name="T5" fmla="*/ 30 h 54"/>
                <a:gd name="T6" fmla="*/ 28 w 29"/>
                <a:gd name="T7" fmla="*/ 0 h 54"/>
                <a:gd name="T8" fmla="*/ 0 w 29"/>
                <a:gd name="T9" fmla="*/ 0 h 54"/>
              </a:gdLst>
              <a:ahLst/>
              <a:cxnLst>
                <a:cxn ang="0">
                  <a:pos x="T0" y="T1"/>
                </a:cxn>
                <a:cxn ang="0">
                  <a:pos x="T2" y="T3"/>
                </a:cxn>
                <a:cxn ang="0">
                  <a:pos x="T4" y="T5"/>
                </a:cxn>
                <a:cxn ang="0">
                  <a:pos x="T6" y="T7"/>
                </a:cxn>
                <a:cxn ang="0">
                  <a:pos x="T8" y="T9"/>
                </a:cxn>
              </a:cxnLst>
              <a:rect l="0" t="0" r="r" b="b"/>
              <a:pathLst>
                <a:path w="29" h="54">
                  <a:moveTo>
                    <a:pt x="0" y="0"/>
                  </a:moveTo>
                  <a:cubicBezTo>
                    <a:pt x="0" y="29"/>
                    <a:pt x="0" y="29"/>
                    <a:pt x="0" y="29"/>
                  </a:cubicBezTo>
                  <a:cubicBezTo>
                    <a:pt x="0" y="29"/>
                    <a:pt x="15" y="54"/>
                    <a:pt x="29" y="30"/>
                  </a:cubicBezTo>
                  <a:cubicBezTo>
                    <a:pt x="28" y="0"/>
                    <a:pt x="28" y="0"/>
                    <a:pt x="28" y="0"/>
                  </a:cubicBezTo>
                  <a:lnTo>
                    <a:pt x="0" y="0"/>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8" name="Freeform 34"/>
            <p:cNvSpPr/>
            <p:nvPr/>
          </p:nvSpPr>
          <p:spPr bwMode="auto">
            <a:xfrm>
              <a:off x="16938" y="4837"/>
              <a:ext cx="996" cy="1325"/>
            </a:xfrm>
            <a:custGeom>
              <a:avLst/>
              <a:gdLst>
                <a:gd name="T0" fmla="*/ 30 w 72"/>
                <a:gd name="T1" fmla="*/ 5 h 96"/>
                <a:gd name="T2" fmla="*/ 7 w 72"/>
                <a:gd name="T3" fmla="*/ 62 h 96"/>
                <a:gd name="T4" fmla="*/ 38 w 72"/>
                <a:gd name="T5" fmla="*/ 96 h 96"/>
                <a:gd name="T6" fmla="*/ 67 w 72"/>
                <a:gd name="T7" fmla="*/ 60 h 96"/>
                <a:gd name="T8" fmla="*/ 30 w 72"/>
                <a:gd name="T9" fmla="*/ 5 h 96"/>
              </a:gdLst>
              <a:ahLst/>
              <a:cxnLst>
                <a:cxn ang="0">
                  <a:pos x="T0" y="T1"/>
                </a:cxn>
                <a:cxn ang="0">
                  <a:pos x="T2" y="T3"/>
                </a:cxn>
                <a:cxn ang="0">
                  <a:pos x="T4" y="T5"/>
                </a:cxn>
                <a:cxn ang="0">
                  <a:pos x="T6" y="T7"/>
                </a:cxn>
                <a:cxn ang="0">
                  <a:pos x="T8" y="T9"/>
                </a:cxn>
              </a:cxnLst>
              <a:rect l="0" t="0" r="r" b="b"/>
              <a:pathLst>
                <a:path w="72" h="96">
                  <a:moveTo>
                    <a:pt x="30" y="5"/>
                  </a:moveTo>
                  <a:cubicBezTo>
                    <a:pt x="5" y="9"/>
                    <a:pt x="0" y="38"/>
                    <a:pt x="7" y="62"/>
                  </a:cubicBezTo>
                  <a:cubicBezTo>
                    <a:pt x="11" y="79"/>
                    <a:pt x="22" y="96"/>
                    <a:pt x="38" y="96"/>
                  </a:cubicBezTo>
                  <a:cubicBezTo>
                    <a:pt x="54" y="96"/>
                    <a:pt x="64" y="73"/>
                    <a:pt x="67" y="60"/>
                  </a:cubicBezTo>
                  <a:cubicBezTo>
                    <a:pt x="72" y="37"/>
                    <a:pt x="71" y="0"/>
                    <a:pt x="30" y="5"/>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9" name="Freeform 35"/>
            <p:cNvSpPr/>
            <p:nvPr/>
          </p:nvSpPr>
          <p:spPr bwMode="auto">
            <a:xfrm>
              <a:off x="16843" y="5459"/>
              <a:ext cx="373" cy="395"/>
            </a:xfrm>
            <a:custGeom>
              <a:avLst/>
              <a:gdLst>
                <a:gd name="T0" fmla="*/ 17 w 27"/>
                <a:gd name="T1" fmla="*/ 10 h 29"/>
                <a:gd name="T2" fmla="*/ 8 w 27"/>
                <a:gd name="T3" fmla="*/ 4 h 29"/>
                <a:gd name="T4" fmla="*/ 18 w 27"/>
                <a:gd name="T5" fmla="*/ 26 h 29"/>
                <a:gd name="T6" fmla="*/ 17 w 27"/>
                <a:gd name="T7" fmla="*/ 10 h 29"/>
              </a:gdLst>
              <a:ahLst/>
              <a:cxnLst>
                <a:cxn ang="0">
                  <a:pos x="T0" y="T1"/>
                </a:cxn>
                <a:cxn ang="0">
                  <a:pos x="T2" y="T3"/>
                </a:cxn>
                <a:cxn ang="0">
                  <a:pos x="T4" y="T5"/>
                </a:cxn>
                <a:cxn ang="0">
                  <a:pos x="T6" y="T7"/>
                </a:cxn>
              </a:cxnLst>
              <a:rect l="0" t="0" r="r" b="b"/>
              <a:pathLst>
                <a:path w="27" h="29">
                  <a:moveTo>
                    <a:pt x="17" y="10"/>
                  </a:moveTo>
                  <a:cubicBezTo>
                    <a:pt x="17" y="10"/>
                    <a:pt x="16" y="0"/>
                    <a:pt x="8" y="4"/>
                  </a:cubicBezTo>
                  <a:cubicBezTo>
                    <a:pt x="0" y="7"/>
                    <a:pt x="9" y="29"/>
                    <a:pt x="18" y="26"/>
                  </a:cubicBezTo>
                  <a:cubicBezTo>
                    <a:pt x="27" y="24"/>
                    <a:pt x="17" y="10"/>
                    <a:pt x="17"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0" name="Freeform 36"/>
            <p:cNvSpPr/>
            <p:nvPr/>
          </p:nvSpPr>
          <p:spPr bwMode="auto">
            <a:xfrm>
              <a:off x="17670" y="5459"/>
              <a:ext cx="344" cy="381"/>
            </a:xfrm>
            <a:custGeom>
              <a:avLst/>
              <a:gdLst>
                <a:gd name="T0" fmla="*/ 9 w 25"/>
                <a:gd name="T1" fmla="*/ 10 h 28"/>
                <a:gd name="T2" fmla="*/ 17 w 25"/>
                <a:gd name="T3" fmla="*/ 2 h 28"/>
                <a:gd name="T4" fmla="*/ 9 w 25"/>
                <a:gd name="T5" fmla="*/ 26 h 28"/>
                <a:gd name="T6" fmla="*/ 9 w 25"/>
                <a:gd name="T7" fmla="*/ 10 h 28"/>
              </a:gdLst>
              <a:ahLst/>
              <a:cxnLst>
                <a:cxn ang="0">
                  <a:pos x="T0" y="T1"/>
                </a:cxn>
                <a:cxn ang="0">
                  <a:pos x="T2" y="T3"/>
                </a:cxn>
                <a:cxn ang="0">
                  <a:pos x="T4" y="T5"/>
                </a:cxn>
                <a:cxn ang="0">
                  <a:pos x="T6" y="T7"/>
                </a:cxn>
              </a:cxnLst>
              <a:rect l="0" t="0" r="r" b="b"/>
              <a:pathLst>
                <a:path w="25" h="28">
                  <a:moveTo>
                    <a:pt x="9" y="10"/>
                  </a:moveTo>
                  <a:cubicBezTo>
                    <a:pt x="9" y="10"/>
                    <a:pt x="9" y="0"/>
                    <a:pt x="17" y="2"/>
                  </a:cubicBezTo>
                  <a:cubicBezTo>
                    <a:pt x="25" y="5"/>
                    <a:pt x="17" y="28"/>
                    <a:pt x="9" y="26"/>
                  </a:cubicBezTo>
                  <a:cubicBezTo>
                    <a:pt x="0" y="24"/>
                    <a:pt x="9" y="10"/>
                    <a:pt x="9"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1" name="Freeform 37"/>
            <p:cNvSpPr/>
            <p:nvPr/>
          </p:nvSpPr>
          <p:spPr bwMode="auto">
            <a:xfrm>
              <a:off x="16813" y="4844"/>
              <a:ext cx="1245" cy="1113"/>
            </a:xfrm>
            <a:custGeom>
              <a:avLst/>
              <a:gdLst>
                <a:gd name="T0" fmla="*/ 74 w 90"/>
                <a:gd name="T1" fmla="*/ 10 h 81"/>
                <a:gd name="T2" fmla="*/ 67 w 90"/>
                <a:gd name="T3" fmla="*/ 8 h 81"/>
                <a:gd name="T4" fmla="*/ 64 w 90"/>
                <a:gd name="T5" fmla="*/ 5 h 81"/>
                <a:gd name="T6" fmla="*/ 25 w 90"/>
                <a:gd name="T7" fmla="*/ 5 h 81"/>
                <a:gd name="T8" fmla="*/ 2 w 90"/>
                <a:gd name="T9" fmla="*/ 36 h 81"/>
                <a:gd name="T10" fmla="*/ 5 w 90"/>
                <a:gd name="T11" fmla="*/ 67 h 81"/>
                <a:gd name="T12" fmla="*/ 10 w 90"/>
                <a:gd name="T13" fmla="*/ 75 h 81"/>
                <a:gd name="T14" fmla="*/ 42 w 90"/>
                <a:gd name="T15" fmla="*/ 58 h 81"/>
                <a:gd name="T16" fmla="*/ 62 w 90"/>
                <a:gd name="T17" fmla="*/ 24 h 81"/>
                <a:gd name="T18" fmla="*/ 80 w 90"/>
                <a:gd name="T19" fmla="*/ 75 h 81"/>
                <a:gd name="T20" fmla="*/ 84 w 90"/>
                <a:gd name="T21" fmla="*/ 71 h 81"/>
                <a:gd name="T22" fmla="*/ 90 w 90"/>
                <a:gd name="T23" fmla="*/ 52 h 81"/>
                <a:gd name="T24" fmla="*/ 74 w 90"/>
                <a:gd name="T2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1">
                  <a:moveTo>
                    <a:pt x="74" y="10"/>
                  </a:moveTo>
                  <a:cubicBezTo>
                    <a:pt x="72" y="9"/>
                    <a:pt x="69" y="8"/>
                    <a:pt x="67" y="8"/>
                  </a:cubicBezTo>
                  <a:cubicBezTo>
                    <a:pt x="67" y="7"/>
                    <a:pt x="66" y="5"/>
                    <a:pt x="64" y="5"/>
                  </a:cubicBezTo>
                  <a:cubicBezTo>
                    <a:pt x="55" y="0"/>
                    <a:pt x="34" y="1"/>
                    <a:pt x="25" y="5"/>
                  </a:cubicBezTo>
                  <a:cubicBezTo>
                    <a:pt x="16" y="9"/>
                    <a:pt x="5" y="26"/>
                    <a:pt x="2" y="36"/>
                  </a:cubicBezTo>
                  <a:cubicBezTo>
                    <a:pt x="0" y="46"/>
                    <a:pt x="2" y="57"/>
                    <a:pt x="5" y="67"/>
                  </a:cubicBezTo>
                  <a:cubicBezTo>
                    <a:pt x="6" y="70"/>
                    <a:pt x="7" y="74"/>
                    <a:pt x="10" y="75"/>
                  </a:cubicBezTo>
                  <a:cubicBezTo>
                    <a:pt x="19" y="81"/>
                    <a:pt x="36" y="64"/>
                    <a:pt x="42" y="58"/>
                  </a:cubicBezTo>
                  <a:cubicBezTo>
                    <a:pt x="51" y="49"/>
                    <a:pt x="58" y="37"/>
                    <a:pt x="62" y="24"/>
                  </a:cubicBezTo>
                  <a:cubicBezTo>
                    <a:pt x="59" y="35"/>
                    <a:pt x="62" y="76"/>
                    <a:pt x="80" y="75"/>
                  </a:cubicBezTo>
                  <a:cubicBezTo>
                    <a:pt x="82" y="75"/>
                    <a:pt x="83" y="73"/>
                    <a:pt x="84" y="71"/>
                  </a:cubicBezTo>
                  <a:cubicBezTo>
                    <a:pt x="87" y="65"/>
                    <a:pt x="90" y="59"/>
                    <a:pt x="90" y="52"/>
                  </a:cubicBezTo>
                  <a:cubicBezTo>
                    <a:pt x="90" y="45"/>
                    <a:pt x="80" y="12"/>
                    <a:pt x="74" y="1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2" name="Freeform 38"/>
            <p:cNvSpPr/>
            <p:nvPr/>
          </p:nvSpPr>
          <p:spPr bwMode="auto">
            <a:xfrm>
              <a:off x="17297" y="6088"/>
              <a:ext cx="344" cy="88"/>
            </a:xfrm>
            <a:custGeom>
              <a:avLst/>
              <a:gdLst>
                <a:gd name="T0" fmla="*/ 12 w 25"/>
                <a:gd name="T1" fmla="*/ 6 h 6"/>
                <a:gd name="T2" fmla="*/ 1 w 25"/>
                <a:gd name="T3" fmla="*/ 3 h 6"/>
                <a:gd name="T4" fmla="*/ 1 w 25"/>
                <a:gd name="T5" fmla="*/ 2 h 6"/>
                <a:gd name="T6" fmla="*/ 2 w 25"/>
                <a:gd name="T7" fmla="*/ 1 h 6"/>
                <a:gd name="T8" fmla="*/ 23 w 25"/>
                <a:gd name="T9" fmla="*/ 1 h 6"/>
                <a:gd name="T10" fmla="*/ 25 w 25"/>
                <a:gd name="T11" fmla="*/ 1 h 6"/>
                <a:gd name="T12" fmla="*/ 24 w 25"/>
                <a:gd name="T13" fmla="*/ 3 h 6"/>
                <a:gd name="T14" fmla="*/ 12 w 2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
                  <a:moveTo>
                    <a:pt x="12" y="6"/>
                  </a:moveTo>
                  <a:cubicBezTo>
                    <a:pt x="8" y="6"/>
                    <a:pt x="4" y="5"/>
                    <a:pt x="1" y="3"/>
                  </a:cubicBezTo>
                  <a:cubicBezTo>
                    <a:pt x="0" y="3"/>
                    <a:pt x="0" y="2"/>
                    <a:pt x="1" y="2"/>
                  </a:cubicBezTo>
                  <a:cubicBezTo>
                    <a:pt x="1" y="1"/>
                    <a:pt x="2" y="1"/>
                    <a:pt x="2" y="1"/>
                  </a:cubicBezTo>
                  <a:cubicBezTo>
                    <a:pt x="8" y="5"/>
                    <a:pt x="17" y="5"/>
                    <a:pt x="23" y="1"/>
                  </a:cubicBezTo>
                  <a:cubicBezTo>
                    <a:pt x="24" y="0"/>
                    <a:pt x="24" y="0"/>
                    <a:pt x="25" y="1"/>
                  </a:cubicBezTo>
                  <a:cubicBezTo>
                    <a:pt x="25" y="1"/>
                    <a:pt x="25" y="2"/>
                    <a:pt x="24" y="3"/>
                  </a:cubicBezTo>
                  <a:cubicBezTo>
                    <a:pt x="21" y="5"/>
                    <a:pt x="16" y="6"/>
                    <a:pt x="12" y="6"/>
                  </a:cubicBezTo>
                  <a:close/>
                </a:path>
              </a:pathLst>
            </a:custGeom>
            <a:solidFill>
              <a:srgbClr val="BA74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5" name="Freeform 41"/>
            <p:cNvSpPr/>
            <p:nvPr/>
          </p:nvSpPr>
          <p:spPr bwMode="auto">
            <a:xfrm>
              <a:off x="17589" y="7450"/>
              <a:ext cx="491" cy="593"/>
            </a:xfrm>
            <a:custGeom>
              <a:avLst/>
              <a:gdLst>
                <a:gd name="T0" fmla="*/ 0 w 36"/>
                <a:gd name="T1" fmla="*/ 27 h 43"/>
                <a:gd name="T2" fmla="*/ 9 w 36"/>
                <a:gd name="T3" fmla="*/ 42 h 43"/>
                <a:gd name="T4" fmla="*/ 28 w 36"/>
                <a:gd name="T5" fmla="*/ 29 h 43"/>
                <a:gd name="T6" fmla="*/ 32 w 36"/>
                <a:gd name="T7" fmla="*/ 19 h 43"/>
                <a:gd name="T8" fmla="*/ 33 w 36"/>
                <a:gd name="T9" fmla="*/ 8 h 43"/>
                <a:gd name="T10" fmla="*/ 31 w 36"/>
                <a:gd name="T11" fmla="*/ 1 h 43"/>
                <a:gd name="T12" fmla="*/ 28 w 36"/>
                <a:gd name="T13" fmla="*/ 10 h 43"/>
                <a:gd name="T14" fmla="*/ 17 w 36"/>
                <a:gd name="T15" fmla="*/ 11 h 43"/>
                <a:gd name="T16" fmla="*/ 15 w 36"/>
                <a:gd name="T17" fmla="*/ 1 h 43"/>
                <a:gd name="T18" fmla="*/ 10 w 36"/>
                <a:gd name="T19" fmla="*/ 18 h 43"/>
                <a:gd name="T20" fmla="*/ 0 w 36"/>
                <a:gd name="T21"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0" y="27"/>
                  </a:moveTo>
                  <a:cubicBezTo>
                    <a:pt x="0" y="27"/>
                    <a:pt x="8" y="43"/>
                    <a:pt x="9" y="42"/>
                  </a:cubicBezTo>
                  <a:cubicBezTo>
                    <a:pt x="9" y="41"/>
                    <a:pt x="28" y="29"/>
                    <a:pt x="28" y="29"/>
                  </a:cubicBezTo>
                  <a:cubicBezTo>
                    <a:pt x="28" y="29"/>
                    <a:pt x="36" y="23"/>
                    <a:pt x="32" y="19"/>
                  </a:cubicBezTo>
                  <a:cubicBezTo>
                    <a:pt x="29" y="16"/>
                    <a:pt x="35" y="10"/>
                    <a:pt x="33" y="8"/>
                  </a:cubicBezTo>
                  <a:cubicBezTo>
                    <a:pt x="32" y="6"/>
                    <a:pt x="31" y="1"/>
                    <a:pt x="31" y="1"/>
                  </a:cubicBezTo>
                  <a:cubicBezTo>
                    <a:pt x="28" y="10"/>
                    <a:pt x="28" y="10"/>
                    <a:pt x="28" y="10"/>
                  </a:cubicBezTo>
                  <a:cubicBezTo>
                    <a:pt x="17" y="11"/>
                    <a:pt x="17" y="11"/>
                    <a:pt x="17" y="11"/>
                  </a:cubicBezTo>
                  <a:cubicBezTo>
                    <a:pt x="17" y="11"/>
                    <a:pt x="17" y="2"/>
                    <a:pt x="15" y="1"/>
                  </a:cubicBezTo>
                  <a:cubicBezTo>
                    <a:pt x="13" y="0"/>
                    <a:pt x="10" y="18"/>
                    <a:pt x="10" y="18"/>
                  </a:cubicBezTo>
                  <a:lnTo>
                    <a:pt x="0" y="27"/>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sp>
        <p:nvSpPr>
          <p:cNvPr id="83" name="Freeform 203"/>
          <p:cNvSpPr/>
          <p:nvPr/>
        </p:nvSpPr>
        <p:spPr bwMode="auto">
          <a:xfrm>
            <a:off x="0" y="6443974"/>
            <a:ext cx="1726758" cy="426726"/>
          </a:xfrm>
          <a:custGeom>
            <a:avLst/>
            <a:gdLst>
              <a:gd name="T0" fmla="*/ 0 w 185"/>
              <a:gd name="T1" fmla="*/ 46 h 46"/>
              <a:gd name="T2" fmla="*/ 184 w 185"/>
              <a:gd name="T3" fmla="*/ 46 h 46"/>
              <a:gd name="T4" fmla="*/ 167 w 185"/>
              <a:gd name="T5" fmla="*/ 19 h 46"/>
              <a:gd name="T6" fmla="*/ 139 w 185"/>
              <a:gd name="T7" fmla="*/ 27 h 46"/>
              <a:gd name="T8" fmla="*/ 94 w 185"/>
              <a:gd name="T9" fmla="*/ 2 h 46"/>
              <a:gd name="T10" fmla="*/ 60 w 185"/>
              <a:gd name="T11" fmla="*/ 31 h 46"/>
              <a:gd name="T12" fmla="*/ 52 w 185"/>
              <a:gd name="T13" fmla="*/ 27 h 46"/>
              <a:gd name="T14" fmla="*/ 28 w 185"/>
              <a:gd name="T15" fmla="*/ 25 h 46"/>
              <a:gd name="T16" fmla="*/ 0 w 185"/>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46">
                <a:moveTo>
                  <a:pt x="0" y="46"/>
                </a:moveTo>
                <a:cubicBezTo>
                  <a:pt x="184" y="46"/>
                  <a:pt x="184" y="46"/>
                  <a:pt x="184" y="46"/>
                </a:cubicBezTo>
                <a:cubicBezTo>
                  <a:pt x="184" y="46"/>
                  <a:pt x="185" y="17"/>
                  <a:pt x="167" y="19"/>
                </a:cubicBezTo>
                <a:cubicBezTo>
                  <a:pt x="150" y="21"/>
                  <a:pt x="152" y="29"/>
                  <a:pt x="139" y="27"/>
                </a:cubicBezTo>
                <a:cubicBezTo>
                  <a:pt x="136" y="26"/>
                  <a:pt x="127" y="0"/>
                  <a:pt x="94" y="2"/>
                </a:cubicBezTo>
                <a:cubicBezTo>
                  <a:pt x="74" y="4"/>
                  <a:pt x="68" y="29"/>
                  <a:pt x="60" y="31"/>
                </a:cubicBezTo>
                <a:cubicBezTo>
                  <a:pt x="57" y="32"/>
                  <a:pt x="55" y="29"/>
                  <a:pt x="52" y="27"/>
                </a:cubicBezTo>
                <a:cubicBezTo>
                  <a:pt x="48" y="24"/>
                  <a:pt x="42" y="22"/>
                  <a:pt x="28" y="25"/>
                </a:cubicBezTo>
                <a:cubicBezTo>
                  <a:pt x="5" y="31"/>
                  <a:pt x="0" y="46"/>
                  <a:pt x="0" y="46"/>
                </a:cubicBezTo>
              </a:path>
            </a:pathLst>
          </a:custGeom>
          <a:solidFill>
            <a:schemeClr val="accent5"/>
          </a:solidFill>
          <a:ln>
            <a:noFill/>
          </a:ln>
        </p:spPr>
        <p:txBody>
          <a:bodyPr vert="horz" wrap="square" lIns="91440" tIns="45720" rIns="91440" bIns="45720" numCol="1" anchor="t" anchorCtr="0" compatLnSpc="1"/>
          <a:p>
            <a:endParaRPr lang="id-ID"/>
          </a:p>
        </p:txBody>
      </p:sp>
      <p:sp>
        <p:nvSpPr>
          <p:cNvPr id="84" name="Freeform 159"/>
          <p:cNvSpPr/>
          <p:nvPr/>
        </p:nvSpPr>
        <p:spPr bwMode="auto">
          <a:xfrm flipH="1">
            <a:off x="2256840" y="6612589"/>
            <a:ext cx="999656" cy="245411"/>
          </a:xfrm>
          <a:custGeom>
            <a:avLst/>
            <a:gdLst>
              <a:gd name="T0" fmla="*/ 236 w 236"/>
              <a:gd name="T1" fmla="*/ 58 h 58"/>
              <a:gd name="T2" fmla="*/ 1 w 236"/>
              <a:gd name="T3" fmla="*/ 58 h 58"/>
              <a:gd name="T4" fmla="*/ 23 w 236"/>
              <a:gd name="T5" fmla="*/ 24 h 58"/>
              <a:gd name="T6" fmla="*/ 59 w 236"/>
              <a:gd name="T7" fmla="*/ 34 h 58"/>
              <a:gd name="T8" fmla="*/ 116 w 236"/>
              <a:gd name="T9" fmla="*/ 3 h 58"/>
              <a:gd name="T10" fmla="*/ 160 w 236"/>
              <a:gd name="T11" fmla="*/ 39 h 58"/>
              <a:gd name="T12" fmla="*/ 200 w 236"/>
              <a:gd name="T13" fmla="*/ 32 h 58"/>
              <a:gd name="T14" fmla="*/ 236 w 23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58">
                <a:moveTo>
                  <a:pt x="236" y="58"/>
                </a:moveTo>
                <a:cubicBezTo>
                  <a:pt x="1" y="58"/>
                  <a:pt x="1" y="58"/>
                  <a:pt x="1" y="58"/>
                </a:cubicBezTo>
                <a:cubicBezTo>
                  <a:pt x="1" y="58"/>
                  <a:pt x="0" y="21"/>
                  <a:pt x="23" y="24"/>
                </a:cubicBezTo>
                <a:cubicBezTo>
                  <a:pt x="45" y="27"/>
                  <a:pt x="42" y="37"/>
                  <a:pt x="59" y="34"/>
                </a:cubicBezTo>
                <a:cubicBezTo>
                  <a:pt x="63" y="33"/>
                  <a:pt x="74" y="0"/>
                  <a:pt x="116" y="3"/>
                </a:cubicBezTo>
                <a:cubicBezTo>
                  <a:pt x="142" y="5"/>
                  <a:pt x="150" y="37"/>
                  <a:pt x="160" y="39"/>
                </a:cubicBezTo>
                <a:cubicBezTo>
                  <a:pt x="170" y="42"/>
                  <a:pt x="169" y="24"/>
                  <a:pt x="200" y="32"/>
                </a:cubicBezTo>
                <a:cubicBezTo>
                  <a:pt x="231" y="39"/>
                  <a:pt x="236" y="58"/>
                  <a:pt x="236" y="58"/>
                </a:cubicBezTo>
                <a:close/>
              </a:path>
            </a:pathLst>
          </a:custGeom>
          <a:solidFill>
            <a:schemeClr val="accent5"/>
          </a:solidFill>
          <a:ln>
            <a:noFill/>
          </a:ln>
        </p:spPr>
        <p:txBody>
          <a:bodyPr vert="horz" wrap="square" lIns="91440" tIns="45720" rIns="91440" bIns="45720" numCol="1" anchor="t" anchorCtr="0" compatLnSpc="1"/>
          <a:p>
            <a:endParaRPr lang="id-ID"/>
          </a:p>
        </p:txBody>
      </p:sp>
      <p:sp>
        <p:nvSpPr>
          <p:cNvPr id="70" name="Freeform 264"/>
          <p:cNvSpPr/>
          <p:nvPr/>
        </p:nvSpPr>
        <p:spPr bwMode="auto">
          <a:xfrm>
            <a:off x="294640" y="2840355"/>
            <a:ext cx="241935" cy="219075"/>
          </a:xfrm>
          <a:custGeom>
            <a:avLst/>
            <a:gdLst>
              <a:gd name="T0" fmla="*/ 74 w 74"/>
              <a:gd name="T1" fmla="*/ 57 h 67"/>
              <a:gd name="T2" fmla="*/ 0 w 74"/>
              <a:gd name="T3" fmla="*/ 14 h 67"/>
              <a:gd name="T4" fmla="*/ 74 w 74"/>
              <a:gd name="T5" fmla="*/ 57 h 67"/>
            </a:gdLst>
            <a:ahLst/>
            <a:cxnLst>
              <a:cxn ang="0">
                <a:pos x="T0" y="T1"/>
              </a:cxn>
              <a:cxn ang="0">
                <a:pos x="T2" y="T3"/>
              </a:cxn>
              <a:cxn ang="0">
                <a:pos x="T4" y="T5"/>
              </a:cxn>
            </a:cxnLst>
            <a:rect l="0" t="0" r="r" b="b"/>
            <a:pathLst>
              <a:path w="74" h="67">
                <a:moveTo>
                  <a:pt x="74" y="57"/>
                </a:moveTo>
                <a:cubicBezTo>
                  <a:pt x="74" y="57"/>
                  <a:pt x="41" y="0"/>
                  <a:pt x="0" y="14"/>
                </a:cubicBezTo>
                <a:cubicBezTo>
                  <a:pt x="0" y="14"/>
                  <a:pt x="0" y="67"/>
                  <a:pt x="74" y="57"/>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1" name="Freeform 266"/>
          <p:cNvSpPr/>
          <p:nvPr/>
        </p:nvSpPr>
        <p:spPr bwMode="auto">
          <a:xfrm>
            <a:off x="1026160" y="3470910"/>
            <a:ext cx="170180" cy="154940"/>
          </a:xfrm>
          <a:custGeom>
            <a:avLst/>
            <a:gdLst>
              <a:gd name="T0" fmla="*/ 52 w 52"/>
              <a:gd name="T1" fmla="*/ 31 h 47"/>
              <a:gd name="T2" fmla="*/ 0 w 52"/>
              <a:gd name="T3" fmla="*/ 14 h 47"/>
              <a:gd name="T4" fmla="*/ 52 w 52"/>
              <a:gd name="T5" fmla="*/ 31 h 47"/>
            </a:gdLst>
            <a:ahLst/>
            <a:cxnLst>
              <a:cxn ang="0">
                <a:pos x="T0" y="T1"/>
              </a:cxn>
              <a:cxn ang="0">
                <a:pos x="T2" y="T3"/>
              </a:cxn>
              <a:cxn ang="0">
                <a:pos x="T4" y="T5"/>
              </a:cxn>
            </a:cxnLst>
            <a:rect l="0" t="0" r="r" b="b"/>
            <a:pathLst>
              <a:path w="52" h="47">
                <a:moveTo>
                  <a:pt x="52" y="31"/>
                </a:moveTo>
                <a:cubicBezTo>
                  <a:pt x="52" y="31"/>
                  <a:pt x="24" y="0"/>
                  <a:pt x="0" y="14"/>
                </a:cubicBezTo>
                <a:cubicBezTo>
                  <a:pt x="0" y="14"/>
                  <a:pt x="7" y="47"/>
                  <a:pt x="52" y="31"/>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6" name="Freeform 269"/>
          <p:cNvSpPr/>
          <p:nvPr/>
        </p:nvSpPr>
        <p:spPr bwMode="auto">
          <a:xfrm rot="7465200">
            <a:off x="726440" y="2049780"/>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7" name="Freeform 269"/>
          <p:cNvSpPr/>
          <p:nvPr/>
        </p:nvSpPr>
        <p:spPr bwMode="auto">
          <a:xfrm rot="7465200">
            <a:off x="563245" y="5574665"/>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8" name="Freeform 261"/>
          <p:cNvSpPr/>
          <p:nvPr/>
        </p:nvSpPr>
        <p:spPr bwMode="auto">
          <a:xfrm>
            <a:off x="1183640" y="501840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3" name="文本框 2"/>
          <p:cNvSpPr txBox="1"/>
          <p:nvPr/>
        </p:nvSpPr>
        <p:spPr>
          <a:xfrm>
            <a:off x="1169670" y="3783965"/>
            <a:ext cx="9250045" cy="230695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sz="2000" b="1" spc="100">
                <a:solidFill>
                  <a:schemeClr val="tx1"/>
                </a:solidFill>
                <a:uFillTx/>
                <a:latin typeface="微软雅黑" panose="020B0503020204020204" pitchFamily="34" charset="-122"/>
                <a:ea typeface="微软雅黑" panose="020B0503020204020204" pitchFamily="34" charset="-122"/>
              </a:rPr>
              <a:t>案例：</a:t>
            </a:r>
            <a:endParaRPr sz="2000" b="1"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2021年6月30日，</a:t>
            </a:r>
            <a:r>
              <a:rPr lang="en-US" sz="2000" spc="100">
                <a:solidFill>
                  <a:schemeClr val="tx1"/>
                </a:solidFill>
                <a:uFillTx/>
                <a:latin typeface="微软雅黑" panose="020B0503020204020204" pitchFamily="34" charset="-122"/>
                <a:ea typeface="微软雅黑" panose="020B0503020204020204" pitchFamily="34" charset="-122"/>
              </a:rPr>
              <a:t>D</a:t>
            </a:r>
            <a:r>
              <a:rPr sz="2000" spc="100">
                <a:solidFill>
                  <a:schemeClr val="tx1"/>
                </a:solidFill>
                <a:uFillTx/>
                <a:latin typeface="微软雅黑" panose="020B0503020204020204" pitchFamily="34" charset="-122"/>
                <a:ea typeface="微软雅黑" panose="020B0503020204020204" pitchFamily="34" charset="-122"/>
              </a:rPr>
              <a:t>同学在</a:t>
            </a:r>
            <a:r>
              <a:rPr lang="zh-CN" sz="2000" spc="100">
                <a:solidFill>
                  <a:schemeClr val="tx1"/>
                </a:solidFill>
                <a:uFillTx/>
                <a:latin typeface="微软雅黑" panose="020B0503020204020204" pitchFamily="34" charset="-122"/>
                <a:ea typeface="微软雅黑" panose="020B0503020204020204" pitchFamily="34" charset="-122"/>
              </a:rPr>
              <a:t>某课程</a:t>
            </a:r>
            <a:r>
              <a:rPr sz="2000" spc="100">
                <a:solidFill>
                  <a:schemeClr val="tx1"/>
                </a:solidFill>
                <a:uFillTx/>
                <a:latin typeface="微软雅黑" panose="020B0503020204020204" pitchFamily="34" charset="-122"/>
                <a:ea typeface="微软雅黑" panose="020B0503020204020204" pitchFamily="34" charset="-122"/>
              </a:rPr>
              <a:t>考试中旁窥、交头接耳。根据《浙江师范大学考试管理规定》第四十八条第四款和《浙江师范大学学生违纪处分规定》第二十八条第一款的规定，经研究，决定给予</a:t>
            </a:r>
            <a:r>
              <a:rPr lang="en-US" sz="2000" spc="100">
                <a:solidFill>
                  <a:schemeClr val="tx1"/>
                </a:solidFill>
                <a:uFillTx/>
                <a:latin typeface="微软雅黑" panose="020B0503020204020204" pitchFamily="34" charset="-122"/>
                <a:ea typeface="微软雅黑" panose="020B0503020204020204" pitchFamily="34" charset="-122"/>
              </a:rPr>
              <a:t>D</a:t>
            </a:r>
            <a:r>
              <a:rPr sz="2000" spc="100">
                <a:solidFill>
                  <a:schemeClr val="tx1"/>
                </a:solidFill>
                <a:uFillTx/>
                <a:latin typeface="微软雅黑" panose="020B0503020204020204" pitchFamily="34" charset="-122"/>
                <a:ea typeface="微软雅黑" panose="020B0503020204020204" pitchFamily="34" charset="-122"/>
              </a:rPr>
              <a:t>警告处分。处分期限为6个月，自发文之日起计算。</a:t>
            </a:r>
            <a:endParaRPr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（浙师学字〔2021〕113号）</a:t>
            </a:r>
            <a:endParaRPr sz="2000" spc="100">
              <a:solidFill>
                <a:schemeClr val="tx1"/>
              </a:solidFill>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2700" y="93345"/>
            <a:ext cx="12252325" cy="633730"/>
            <a:chOff x="-20" y="147"/>
            <a:chExt cx="19295" cy="998"/>
          </a:xfrm>
        </p:grpSpPr>
        <p:grpSp>
          <p:nvGrpSpPr>
            <p:cNvPr id="17" name="组合 16"/>
            <p:cNvGrpSpPr/>
            <p:nvPr/>
          </p:nvGrpSpPr>
          <p:grpSpPr>
            <a:xfrm>
              <a:off x="-20" y="147"/>
              <a:ext cx="15891" cy="998"/>
              <a:chOff x="-158" y="178"/>
              <a:chExt cx="15891" cy="998"/>
            </a:xfrm>
          </p:grpSpPr>
          <p:sp>
            <p:nvSpPr>
              <p:cNvPr id="18" name="矩形 1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p:cNvPicPr>
                <a:picLocks noChangeAspect="1"/>
              </p:cNvPicPr>
              <p:nvPr/>
            </p:nvPicPr>
            <p:blipFill>
              <a:blip r:embed="rId1"/>
              <a:stretch>
                <a:fillRect/>
              </a:stretch>
            </p:blipFill>
            <p:spPr>
              <a:xfrm>
                <a:off x="106" y="252"/>
                <a:ext cx="2732" cy="683"/>
              </a:xfrm>
              <a:prstGeom prst="rect">
                <a:avLst/>
              </a:prstGeom>
            </p:spPr>
          </p:pic>
          <p:sp>
            <p:nvSpPr>
              <p:cNvPr id="24" name="文本框 23"/>
              <p:cNvSpPr txBox="1"/>
              <p:nvPr/>
            </p:nvSpPr>
            <p:spPr>
              <a:xfrm>
                <a:off x="4594" y="451"/>
                <a:ext cx="11139"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常见的考试违规行为及处理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grpSp>
        <p:sp>
          <p:nvSpPr>
            <p:cNvPr id="25" name="矩形 24"/>
            <p:cNvSpPr/>
            <p:nvPr/>
          </p:nvSpPr>
          <p:spPr>
            <a:xfrm>
              <a:off x="11863" y="711"/>
              <a:ext cx="741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2" name="图片 1" descr="4"/>
          <p:cNvPicPr>
            <a:picLocks noChangeAspect="1"/>
          </p:cNvPicPr>
          <p:nvPr/>
        </p:nvPicPr>
        <p:blipFill>
          <a:blip r:embed="rId3"/>
          <a:stretch>
            <a:fillRect/>
          </a:stretch>
        </p:blipFill>
        <p:spPr>
          <a:xfrm>
            <a:off x="1310640" y="848360"/>
            <a:ext cx="4674870" cy="2658110"/>
          </a:xfrm>
          <a:prstGeom prst="rect">
            <a:avLst/>
          </a:prstGeom>
        </p:spPr>
      </p:pic>
      <p:pic>
        <p:nvPicPr>
          <p:cNvPr id="4" name="图片 3" descr="5"/>
          <p:cNvPicPr>
            <a:picLocks noChangeAspect="1"/>
          </p:cNvPicPr>
          <p:nvPr/>
        </p:nvPicPr>
        <p:blipFill>
          <a:blip r:embed="rId4"/>
          <a:stretch>
            <a:fillRect/>
          </a:stretch>
        </p:blipFill>
        <p:spPr>
          <a:xfrm>
            <a:off x="6421755" y="854075"/>
            <a:ext cx="4535170" cy="264604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50" name="Freeform: Shape 149"/>
          <p:cNvSpPr/>
          <p:nvPr/>
        </p:nvSpPr>
        <p:spPr>
          <a:xfrm>
            <a:off x="0" y="3694176"/>
            <a:ext cx="12192000" cy="3163824"/>
          </a:xfrm>
          <a:custGeom>
            <a:avLst/>
            <a:gdLst>
              <a:gd name="connsiteX0" fmla="*/ 2003797 w 12192000"/>
              <a:gd name="connsiteY0" fmla="*/ 997 h 4474299"/>
              <a:gd name="connsiteX1" fmla="*/ 2400300 w 12192000"/>
              <a:gd name="connsiteY1" fmla="*/ 16599 h 4474299"/>
              <a:gd name="connsiteX2" fmla="*/ 5435601 w 12192000"/>
              <a:gd name="connsiteY2" fmla="*/ 1248499 h 4474299"/>
              <a:gd name="connsiteX3" fmla="*/ 7899401 w 12192000"/>
              <a:gd name="connsiteY3" fmla="*/ 1235799 h 4474299"/>
              <a:gd name="connsiteX4" fmla="*/ 10147300 w 12192000"/>
              <a:gd name="connsiteY4" fmla="*/ 2315299 h 4474299"/>
              <a:gd name="connsiteX5" fmla="*/ 12091619 w 12192000"/>
              <a:gd name="connsiteY5" fmla="*/ 1580532 h 4474299"/>
              <a:gd name="connsiteX6" fmla="*/ 12192000 w 12192000"/>
              <a:gd name="connsiteY6" fmla="*/ 1543563 h 4474299"/>
              <a:gd name="connsiteX7" fmla="*/ 12192000 w 12192000"/>
              <a:gd name="connsiteY7" fmla="*/ 4474299 h 4474299"/>
              <a:gd name="connsiteX8" fmla="*/ 0 w 12192000"/>
              <a:gd name="connsiteY8" fmla="*/ 4474299 h 4474299"/>
              <a:gd name="connsiteX9" fmla="*/ 0 w 12192000"/>
              <a:gd name="connsiteY9" fmla="*/ 383415 h 4474299"/>
              <a:gd name="connsiteX10" fmla="*/ 329481 w 12192000"/>
              <a:gd name="connsiteY10" fmla="*/ 292799 h 4474299"/>
              <a:gd name="connsiteX11" fmla="*/ 2003797 w 12192000"/>
              <a:gd name="connsiteY11" fmla="*/ 997 h 447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4474299">
                <a:moveTo>
                  <a:pt x="2003797" y="997"/>
                </a:moveTo>
                <a:cubicBezTo>
                  <a:pt x="2140182" y="-2252"/>
                  <a:pt x="2273036" y="2312"/>
                  <a:pt x="2400300" y="16599"/>
                </a:cubicBezTo>
                <a:cubicBezTo>
                  <a:pt x="3418417" y="130899"/>
                  <a:pt x="4519085" y="1045299"/>
                  <a:pt x="5435601" y="1248499"/>
                </a:cubicBezTo>
                <a:cubicBezTo>
                  <a:pt x="6352117" y="1451699"/>
                  <a:pt x="7114118" y="1057999"/>
                  <a:pt x="7899401" y="1235799"/>
                </a:cubicBezTo>
                <a:cubicBezTo>
                  <a:pt x="8684683" y="1413599"/>
                  <a:pt x="9398000" y="2270849"/>
                  <a:pt x="10147300" y="2315299"/>
                </a:cubicBezTo>
                <a:cubicBezTo>
                  <a:pt x="10756106" y="2351415"/>
                  <a:pt x="11574512" y="1790870"/>
                  <a:pt x="12091619" y="1580532"/>
                </a:cubicBezTo>
                <a:lnTo>
                  <a:pt x="12192000" y="1543563"/>
                </a:lnTo>
                <a:lnTo>
                  <a:pt x="12192000" y="4474299"/>
                </a:lnTo>
                <a:lnTo>
                  <a:pt x="0" y="4474299"/>
                </a:lnTo>
                <a:lnTo>
                  <a:pt x="0" y="383415"/>
                </a:lnTo>
                <a:lnTo>
                  <a:pt x="329481" y="292799"/>
                </a:lnTo>
                <a:cubicBezTo>
                  <a:pt x="856233" y="152008"/>
                  <a:pt x="1458260" y="13995"/>
                  <a:pt x="2003797" y="997"/>
                </a:cubicBezTo>
                <a:close/>
              </a:path>
            </a:pathLst>
          </a:custGeom>
          <a:solidFill>
            <a:srgbClr val="FEF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3" name="Freeform 203"/>
          <p:cNvSpPr/>
          <p:nvPr/>
        </p:nvSpPr>
        <p:spPr bwMode="auto">
          <a:xfrm>
            <a:off x="0" y="6443974"/>
            <a:ext cx="1726758" cy="426726"/>
          </a:xfrm>
          <a:custGeom>
            <a:avLst/>
            <a:gdLst>
              <a:gd name="T0" fmla="*/ 0 w 185"/>
              <a:gd name="T1" fmla="*/ 46 h 46"/>
              <a:gd name="T2" fmla="*/ 184 w 185"/>
              <a:gd name="T3" fmla="*/ 46 h 46"/>
              <a:gd name="T4" fmla="*/ 167 w 185"/>
              <a:gd name="T5" fmla="*/ 19 h 46"/>
              <a:gd name="T6" fmla="*/ 139 w 185"/>
              <a:gd name="T7" fmla="*/ 27 h 46"/>
              <a:gd name="T8" fmla="*/ 94 w 185"/>
              <a:gd name="T9" fmla="*/ 2 h 46"/>
              <a:gd name="T10" fmla="*/ 60 w 185"/>
              <a:gd name="T11" fmla="*/ 31 h 46"/>
              <a:gd name="T12" fmla="*/ 52 w 185"/>
              <a:gd name="T13" fmla="*/ 27 h 46"/>
              <a:gd name="T14" fmla="*/ 28 w 185"/>
              <a:gd name="T15" fmla="*/ 25 h 46"/>
              <a:gd name="T16" fmla="*/ 0 w 185"/>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46">
                <a:moveTo>
                  <a:pt x="0" y="46"/>
                </a:moveTo>
                <a:cubicBezTo>
                  <a:pt x="184" y="46"/>
                  <a:pt x="184" y="46"/>
                  <a:pt x="184" y="46"/>
                </a:cubicBezTo>
                <a:cubicBezTo>
                  <a:pt x="184" y="46"/>
                  <a:pt x="185" y="17"/>
                  <a:pt x="167" y="19"/>
                </a:cubicBezTo>
                <a:cubicBezTo>
                  <a:pt x="150" y="21"/>
                  <a:pt x="152" y="29"/>
                  <a:pt x="139" y="27"/>
                </a:cubicBezTo>
                <a:cubicBezTo>
                  <a:pt x="136" y="26"/>
                  <a:pt x="127" y="0"/>
                  <a:pt x="94" y="2"/>
                </a:cubicBezTo>
                <a:cubicBezTo>
                  <a:pt x="74" y="4"/>
                  <a:pt x="68" y="29"/>
                  <a:pt x="60" y="31"/>
                </a:cubicBezTo>
                <a:cubicBezTo>
                  <a:pt x="57" y="32"/>
                  <a:pt x="55" y="29"/>
                  <a:pt x="52" y="27"/>
                </a:cubicBezTo>
                <a:cubicBezTo>
                  <a:pt x="48" y="24"/>
                  <a:pt x="42" y="22"/>
                  <a:pt x="28" y="25"/>
                </a:cubicBezTo>
                <a:cubicBezTo>
                  <a:pt x="5" y="31"/>
                  <a:pt x="0" y="46"/>
                  <a:pt x="0" y="46"/>
                </a:cubicBezTo>
              </a:path>
            </a:pathLst>
          </a:custGeom>
          <a:solidFill>
            <a:schemeClr val="accent5"/>
          </a:solidFill>
          <a:ln>
            <a:noFill/>
          </a:ln>
        </p:spPr>
        <p:txBody>
          <a:bodyPr vert="horz" wrap="square" lIns="91440" tIns="45720" rIns="91440" bIns="45720" numCol="1" anchor="t" anchorCtr="0" compatLnSpc="1"/>
          <a:p>
            <a:endParaRPr lang="id-ID"/>
          </a:p>
        </p:txBody>
      </p:sp>
      <p:sp>
        <p:nvSpPr>
          <p:cNvPr id="84" name="Freeform 159"/>
          <p:cNvSpPr/>
          <p:nvPr/>
        </p:nvSpPr>
        <p:spPr bwMode="auto">
          <a:xfrm flipH="1">
            <a:off x="2256840" y="6612589"/>
            <a:ext cx="999656" cy="245411"/>
          </a:xfrm>
          <a:custGeom>
            <a:avLst/>
            <a:gdLst>
              <a:gd name="T0" fmla="*/ 236 w 236"/>
              <a:gd name="T1" fmla="*/ 58 h 58"/>
              <a:gd name="T2" fmla="*/ 1 w 236"/>
              <a:gd name="T3" fmla="*/ 58 h 58"/>
              <a:gd name="T4" fmla="*/ 23 w 236"/>
              <a:gd name="T5" fmla="*/ 24 h 58"/>
              <a:gd name="T6" fmla="*/ 59 w 236"/>
              <a:gd name="T7" fmla="*/ 34 h 58"/>
              <a:gd name="T8" fmla="*/ 116 w 236"/>
              <a:gd name="T9" fmla="*/ 3 h 58"/>
              <a:gd name="T10" fmla="*/ 160 w 236"/>
              <a:gd name="T11" fmla="*/ 39 h 58"/>
              <a:gd name="T12" fmla="*/ 200 w 236"/>
              <a:gd name="T13" fmla="*/ 32 h 58"/>
              <a:gd name="T14" fmla="*/ 236 w 23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58">
                <a:moveTo>
                  <a:pt x="236" y="58"/>
                </a:moveTo>
                <a:cubicBezTo>
                  <a:pt x="1" y="58"/>
                  <a:pt x="1" y="58"/>
                  <a:pt x="1" y="58"/>
                </a:cubicBezTo>
                <a:cubicBezTo>
                  <a:pt x="1" y="58"/>
                  <a:pt x="0" y="21"/>
                  <a:pt x="23" y="24"/>
                </a:cubicBezTo>
                <a:cubicBezTo>
                  <a:pt x="45" y="27"/>
                  <a:pt x="42" y="37"/>
                  <a:pt x="59" y="34"/>
                </a:cubicBezTo>
                <a:cubicBezTo>
                  <a:pt x="63" y="33"/>
                  <a:pt x="74" y="0"/>
                  <a:pt x="116" y="3"/>
                </a:cubicBezTo>
                <a:cubicBezTo>
                  <a:pt x="142" y="5"/>
                  <a:pt x="150" y="37"/>
                  <a:pt x="160" y="39"/>
                </a:cubicBezTo>
                <a:cubicBezTo>
                  <a:pt x="170" y="42"/>
                  <a:pt x="169" y="24"/>
                  <a:pt x="200" y="32"/>
                </a:cubicBezTo>
                <a:cubicBezTo>
                  <a:pt x="231" y="39"/>
                  <a:pt x="236" y="58"/>
                  <a:pt x="236" y="58"/>
                </a:cubicBezTo>
                <a:close/>
              </a:path>
            </a:pathLst>
          </a:custGeom>
          <a:solidFill>
            <a:schemeClr val="accent5"/>
          </a:solidFill>
          <a:ln>
            <a:noFill/>
          </a:ln>
        </p:spPr>
        <p:txBody>
          <a:bodyPr vert="horz" wrap="square" lIns="91440" tIns="45720" rIns="91440" bIns="45720" numCol="1" anchor="t" anchorCtr="0" compatLnSpc="1"/>
          <a:p>
            <a:endParaRPr lang="id-ID"/>
          </a:p>
        </p:txBody>
      </p:sp>
      <p:sp>
        <p:nvSpPr>
          <p:cNvPr id="70" name="Freeform 264"/>
          <p:cNvSpPr/>
          <p:nvPr/>
        </p:nvSpPr>
        <p:spPr bwMode="auto">
          <a:xfrm>
            <a:off x="294640" y="2840355"/>
            <a:ext cx="241935" cy="219075"/>
          </a:xfrm>
          <a:custGeom>
            <a:avLst/>
            <a:gdLst>
              <a:gd name="T0" fmla="*/ 74 w 74"/>
              <a:gd name="T1" fmla="*/ 57 h 67"/>
              <a:gd name="T2" fmla="*/ 0 w 74"/>
              <a:gd name="T3" fmla="*/ 14 h 67"/>
              <a:gd name="T4" fmla="*/ 74 w 74"/>
              <a:gd name="T5" fmla="*/ 57 h 67"/>
            </a:gdLst>
            <a:ahLst/>
            <a:cxnLst>
              <a:cxn ang="0">
                <a:pos x="T0" y="T1"/>
              </a:cxn>
              <a:cxn ang="0">
                <a:pos x="T2" y="T3"/>
              </a:cxn>
              <a:cxn ang="0">
                <a:pos x="T4" y="T5"/>
              </a:cxn>
            </a:cxnLst>
            <a:rect l="0" t="0" r="r" b="b"/>
            <a:pathLst>
              <a:path w="74" h="67">
                <a:moveTo>
                  <a:pt x="74" y="57"/>
                </a:moveTo>
                <a:cubicBezTo>
                  <a:pt x="74" y="57"/>
                  <a:pt x="41" y="0"/>
                  <a:pt x="0" y="14"/>
                </a:cubicBezTo>
                <a:cubicBezTo>
                  <a:pt x="0" y="14"/>
                  <a:pt x="0" y="67"/>
                  <a:pt x="74" y="57"/>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1" name="Freeform 266"/>
          <p:cNvSpPr/>
          <p:nvPr/>
        </p:nvSpPr>
        <p:spPr bwMode="auto">
          <a:xfrm>
            <a:off x="1026160" y="3470910"/>
            <a:ext cx="170180" cy="154940"/>
          </a:xfrm>
          <a:custGeom>
            <a:avLst/>
            <a:gdLst>
              <a:gd name="T0" fmla="*/ 52 w 52"/>
              <a:gd name="T1" fmla="*/ 31 h 47"/>
              <a:gd name="T2" fmla="*/ 0 w 52"/>
              <a:gd name="T3" fmla="*/ 14 h 47"/>
              <a:gd name="T4" fmla="*/ 52 w 52"/>
              <a:gd name="T5" fmla="*/ 31 h 47"/>
            </a:gdLst>
            <a:ahLst/>
            <a:cxnLst>
              <a:cxn ang="0">
                <a:pos x="T0" y="T1"/>
              </a:cxn>
              <a:cxn ang="0">
                <a:pos x="T2" y="T3"/>
              </a:cxn>
              <a:cxn ang="0">
                <a:pos x="T4" y="T5"/>
              </a:cxn>
            </a:cxnLst>
            <a:rect l="0" t="0" r="r" b="b"/>
            <a:pathLst>
              <a:path w="52" h="47">
                <a:moveTo>
                  <a:pt x="52" y="31"/>
                </a:moveTo>
                <a:cubicBezTo>
                  <a:pt x="52" y="31"/>
                  <a:pt x="24" y="0"/>
                  <a:pt x="0" y="14"/>
                </a:cubicBezTo>
                <a:cubicBezTo>
                  <a:pt x="0" y="14"/>
                  <a:pt x="7" y="47"/>
                  <a:pt x="52" y="31"/>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4" name="Freeform 261"/>
          <p:cNvSpPr/>
          <p:nvPr/>
        </p:nvSpPr>
        <p:spPr bwMode="auto">
          <a:xfrm>
            <a:off x="3679190" y="150939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6" name="Freeform 269"/>
          <p:cNvSpPr/>
          <p:nvPr/>
        </p:nvSpPr>
        <p:spPr bwMode="auto">
          <a:xfrm rot="7465200">
            <a:off x="726440" y="2049780"/>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51" name="Freeform 250"/>
          <p:cNvSpPr/>
          <p:nvPr/>
        </p:nvSpPr>
        <p:spPr bwMode="auto">
          <a:xfrm>
            <a:off x="10875645" y="6169025"/>
            <a:ext cx="1360805" cy="730885"/>
          </a:xfrm>
          <a:custGeom>
            <a:avLst/>
            <a:gdLst>
              <a:gd name="T0" fmla="*/ 2 w 680"/>
              <a:gd name="T1" fmla="*/ 309 h 365"/>
              <a:gd name="T2" fmla="*/ 0 w 680"/>
              <a:gd name="T3" fmla="*/ 319 h 365"/>
              <a:gd name="T4" fmla="*/ 55 w 680"/>
              <a:gd name="T5" fmla="*/ 363 h 365"/>
              <a:gd name="T6" fmla="*/ 55 w 680"/>
              <a:gd name="T7" fmla="*/ 364 h 365"/>
              <a:gd name="T8" fmla="*/ 600 w 680"/>
              <a:gd name="T9" fmla="*/ 364 h 365"/>
              <a:gd name="T10" fmla="*/ 671 w 680"/>
              <a:gd name="T11" fmla="*/ 317 h 365"/>
              <a:gd name="T12" fmla="*/ 672 w 680"/>
              <a:gd name="T13" fmla="*/ 314 h 365"/>
              <a:gd name="T14" fmla="*/ 652 w 680"/>
              <a:gd name="T15" fmla="*/ 252 h 365"/>
              <a:gd name="T16" fmla="*/ 671 w 680"/>
              <a:gd name="T17" fmla="*/ 184 h 365"/>
              <a:gd name="T18" fmla="*/ 606 w 680"/>
              <a:gd name="T19" fmla="*/ 156 h 365"/>
              <a:gd name="T20" fmla="*/ 598 w 680"/>
              <a:gd name="T21" fmla="*/ 160 h 365"/>
              <a:gd name="T22" fmla="*/ 573 w 680"/>
              <a:gd name="T23" fmla="*/ 147 h 365"/>
              <a:gd name="T24" fmla="*/ 571 w 680"/>
              <a:gd name="T25" fmla="*/ 117 h 365"/>
              <a:gd name="T26" fmla="*/ 550 w 680"/>
              <a:gd name="T27" fmla="*/ 84 h 365"/>
              <a:gd name="T28" fmla="*/ 481 w 680"/>
              <a:gd name="T29" fmla="*/ 75 h 365"/>
              <a:gd name="T30" fmla="*/ 468 w 680"/>
              <a:gd name="T31" fmla="*/ 79 h 365"/>
              <a:gd name="T32" fmla="*/ 459 w 680"/>
              <a:gd name="T33" fmla="*/ 73 h 365"/>
              <a:gd name="T34" fmla="*/ 422 w 680"/>
              <a:gd name="T35" fmla="*/ 55 h 365"/>
              <a:gd name="T36" fmla="*/ 398 w 680"/>
              <a:gd name="T37" fmla="*/ 51 h 365"/>
              <a:gd name="T38" fmla="*/ 384 w 680"/>
              <a:gd name="T39" fmla="*/ 40 h 365"/>
              <a:gd name="T40" fmla="*/ 231 w 680"/>
              <a:gd name="T41" fmla="*/ 47 h 365"/>
              <a:gd name="T42" fmla="*/ 212 w 680"/>
              <a:gd name="T43" fmla="*/ 63 h 365"/>
              <a:gd name="T44" fmla="*/ 195 w 680"/>
              <a:gd name="T45" fmla="*/ 62 h 365"/>
              <a:gd name="T46" fmla="*/ 122 w 680"/>
              <a:gd name="T47" fmla="*/ 119 h 365"/>
              <a:gd name="T48" fmla="*/ 26 w 680"/>
              <a:gd name="T49" fmla="*/ 162 h 365"/>
              <a:gd name="T50" fmla="*/ 30 w 680"/>
              <a:gd name="T51" fmla="*/ 247 h 365"/>
              <a:gd name="T52" fmla="*/ 2 w 680"/>
              <a:gd name="T53" fmla="*/ 30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0" h="365">
                <a:moveTo>
                  <a:pt x="2" y="309"/>
                </a:moveTo>
                <a:cubicBezTo>
                  <a:pt x="0" y="313"/>
                  <a:pt x="0" y="317"/>
                  <a:pt x="0" y="319"/>
                </a:cubicBezTo>
                <a:cubicBezTo>
                  <a:pt x="5" y="344"/>
                  <a:pt x="31" y="362"/>
                  <a:pt x="55" y="363"/>
                </a:cubicBezTo>
                <a:cubicBezTo>
                  <a:pt x="55" y="364"/>
                  <a:pt x="55" y="364"/>
                  <a:pt x="55" y="364"/>
                </a:cubicBezTo>
                <a:cubicBezTo>
                  <a:pt x="237" y="364"/>
                  <a:pt x="418" y="362"/>
                  <a:pt x="600" y="364"/>
                </a:cubicBezTo>
                <a:cubicBezTo>
                  <a:pt x="631" y="365"/>
                  <a:pt x="660" y="346"/>
                  <a:pt x="671" y="317"/>
                </a:cubicBezTo>
                <a:cubicBezTo>
                  <a:pt x="672" y="316"/>
                  <a:pt x="672" y="315"/>
                  <a:pt x="672" y="314"/>
                </a:cubicBezTo>
                <a:cubicBezTo>
                  <a:pt x="680" y="292"/>
                  <a:pt x="671" y="266"/>
                  <a:pt x="652" y="252"/>
                </a:cubicBezTo>
                <a:cubicBezTo>
                  <a:pt x="665" y="261"/>
                  <a:pt x="673" y="191"/>
                  <a:pt x="671" y="184"/>
                </a:cubicBezTo>
                <a:cubicBezTo>
                  <a:pt x="662" y="155"/>
                  <a:pt x="635" y="142"/>
                  <a:pt x="606" y="156"/>
                </a:cubicBezTo>
                <a:cubicBezTo>
                  <a:pt x="604" y="158"/>
                  <a:pt x="601" y="159"/>
                  <a:pt x="598" y="160"/>
                </a:cubicBezTo>
                <a:cubicBezTo>
                  <a:pt x="588" y="162"/>
                  <a:pt x="580" y="155"/>
                  <a:pt x="573" y="147"/>
                </a:cubicBezTo>
                <a:cubicBezTo>
                  <a:pt x="571" y="145"/>
                  <a:pt x="573" y="122"/>
                  <a:pt x="571" y="117"/>
                </a:cubicBezTo>
                <a:cubicBezTo>
                  <a:pt x="568" y="105"/>
                  <a:pt x="560" y="93"/>
                  <a:pt x="550" y="84"/>
                </a:cubicBezTo>
                <a:cubicBezTo>
                  <a:pt x="531" y="68"/>
                  <a:pt x="504" y="64"/>
                  <a:pt x="481" y="75"/>
                </a:cubicBezTo>
                <a:cubicBezTo>
                  <a:pt x="477" y="77"/>
                  <a:pt x="472" y="80"/>
                  <a:pt x="468" y="79"/>
                </a:cubicBezTo>
                <a:cubicBezTo>
                  <a:pt x="464" y="78"/>
                  <a:pt x="462" y="75"/>
                  <a:pt x="459" y="73"/>
                </a:cubicBezTo>
                <a:cubicBezTo>
                  <a:pt x="449" y="63"/>
                  <a:pt x="435" y="57"/>
                  <a:pt x="422" y="55"/>
                </a:cubicBezTo>
                <a:cubicBezTo>
                  <a:pt x="414" y="54"/>
                  <a:pt x="406" y="55"/>
                  <a:pt x="398" y="51"/>
                </a:cubicBezTo>
                <a:cubicBezTo>
                  <a:pt x="393" y="49"/>
                  <a:pt x="389" y="44"/>
                  <a:pt x="384" y="40"/>
                </a:cubicBezTo>
                <a:cubicBezTo>
                  <a:pt x="342" y="0"/>
                  <a:pt x="269" y="5"/>
                  <a:pt x="231" y="47"/>
                </a:cubicBezTo>
                <a:cubicBezTo>
                  <a:pt x="225" y="54"/>
                  <a:pt x="220" y="61"/>
                  <a:pt x="212" y="63"/>
                </a:cubicBezTo>
                <a:cubicBezTo>
                  <a:pt x="206" y="64"/>
                  <a:pt x="201" y="63"/>
                  <a:pt x="195" y="62"/>
                </a:cubicBezTo>
                <a:cubicBezTo>
                  <a:pt x="162" y="59"/>
                  <a:pt x="127" y="85"/>
                  <a:pt x="122" y="119"/>
                </a:cubicBezTo>
                <a:cubicBezTo>
                  <a:pt x="84" y="111"/>
                  <a:pt x="44" y="128"/>
                  <a:pt x="26" y="162"/>
                </a:cubicBezTo>
                <a:cubicBezTo>
                  <a:pt x="12" y="188"/>
                  <a:pt x="14" y="222"/>
                  <a:pt x="30" y="247"/>
                </a:cubicBezTo>
                <a:cubicBezTo>
                  <a:pt x="29" y="245"/>
                  <a:pt x="8" y="287"/>
                  <a:pt x="2" y="309"/>
                </a:cubicBezTo>
              </a:path>
            </a:pathLst>
          </a:custGeom>
          <a:solidFill>
            <a:srgbClr val="F18870"/>
          </a:solidFill>
          <a:ln>
            <a:noFill/>
          </a:ln>
        </p:spPr>
        <p:txBody>
          <a:bodyPr vert="horz" wrap="square" lIns="91440" tIns="45720" rIns="91440" bIns="45720" numCol="1" anchor="t" anchorCtr="0" compatLnSpc="1"/>
          <a:p>
            <a:endParaRPr lang="id-ID"/>
          </a:p>
        </p:txBody>
      </p:sp>
      <p:sp>
        <p:nvSpPr>
          <p:cNvPr id="77" name="Freeform 269"/>
          <p:cNvSpPr/>
          <p:nvPr/>
        </p:nvSpPr>
        <p:spPr bwMode="auto">
          <a:xfrm rot="7465200">
            <a:off x="563245" y="5574665"/>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8" name="Freeform 261"/>
          <p:cNvSpPr/>
          <p:nvPr/>
        </p:nvSpPr>
        <p:spPr bwMode="auto">
          <a:xfrm>
            <a:off x="1183640" y="501840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nvGrpSpPr>
          <p:cNvPr id="47" name="组合 46"/>
          <p:cNvGrpSpPr/>
          <p:nvPr/>
        </p:nvGrpSpPr>
        <p:grpSpPr>
          <a:xfrm>
            <a:off x="10646410" y="3783965"/>
            <a:ext cx="1297305" cy="3650615"/>
            <a:chOff x="16184" y="4771"/>
            <a:chExt cx="2475" cy="6961"/>
          </a:xfrm>
        </p:grpSpPr>
        <p:sp>
          <p:nvSpPr>
            <p:cNvPr id="79" name="Freeform 25"/>
            <p:cNvSpPr/>
            <p:nvPr/>
          </p:nvSpPr>
          <p:spPr bwMode="auto">
            <a:xfrm>
              <a:off x="16345" y="4771"/>
              <a:ext cx="2123" cy="1552"/>
            </a:xfrm>
            <a:custGeom>
              <a:avLst/>
              <a:gdLst>
                <a:gd name="T0" fmla="*/ 93 w 154"/>
                <a:gd name="T1" fmla="*/ 4 h 113"/>
                <a:gd name="T2" fmla="*/ 49 w 154"/>
                <a:gd name="T3" fmla="*/ 10 h 113"/>
                <a:gd name="T4" fmla="*/ 21 w 154"/>
                <a:gd name="T5" fmla="*/ 38 h 113"/>
                <a:gd name="T6" fmla="*/ 3 w 154"/>
                <a:gd name="T7" fmla="*/ 72 h 113"/>
                <a:gd name="T8" fmla="*/ 77 w 154"/>
                <a:gd name="T9" fmla="*/ 109 h 113"/>
                <a:gd name="T10" fmla="*/ 154 w 154"/>
                <a:gd name="T11" fmla="*/ 105 h 113"/>
                <a:gd name="T12" fmla="*/ 118 w 154"/>
                <a:gd name="T13" fmla="*/ 19 h 113"/>
                <a:gd name="T14" fmla="*/ 93 w 154"/>
                <a:gd name="T15" fmla="*/ 4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13">
                  <a:moveTo>
                    <a:pt x="93" y="4"/>
                  </a:moveTo>
                  <a:cubicBezTo>
                    <a:pt x="79" y="0"/>
                    <a:pt x="63" y="1"/>
                    <a:pt x="49" y="10"/>
                  </a:cubicBezTo>
                  <a:cubicBezTo>
                    <a:pt x="38" y="17"/>
                    <a:pt x="29" y="27"/>
                    <a:pt x="21" y="38"/>
                  </a:cubicBezTo>
                  <a:cubicBezTo>
                    <a:pt x="18" y="41"/>
                    <a:pt x="0" y="69"/>
                    <a:pt x="3" y="72"/>
                  </a:cubicBezTo>
                  <a:cubicBezTo>
                    <a:pt x="23" y="93"/>
                    <a:pt x="49" y="105"/>
                    <a:pt x="77" y="109"/>
                  </a:cubicBezTo>
                  <a:cubicBezTo>
                    <a:pt x="102" y="113"/>
                    <a:pt x="129" y="109"/>
                    <a:pt x="154" y="105"/>
                  </a:cubicBezTo>
                  <a:cubicBezTo>
                    <a:pt x="151" y="74"/>
                    <a:pt x="140" y="42"/>
                    <a:pt x="118" y="19"/>
                  </a:cubicBezTo>
                  <a:cubicBezTo>
                    <a:pt x="111" y="12"/>
                    <a:pt x="103" y="7"/>
                    <a:pt x="93" y="4"/>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0" name="Freeform 26"/>
            <p:cNvSpPr/>
            <p:nvPr/>
          </p:nvSpPr>
          <p:spPr bwMode="auto">
            <a:xfrm>
              <a:off x="16184" y="6118"/>
              <a:ext cx="2328" cy="5615"/>
            </a:xfrm>
            <a:custGeom>
              <a:avLst/>
              <a:gdLst>
                <a:gd name="T0" fmla="*/ 42 w 169"/>
                <a:gd name="T1" fmla="*/ 95 h 408"/>
                <a:gd name="T2" fmla="*/ 51 w 169"/>
                <a:gd name="T3" fmla="*/ 153 h 408"/>
                <a:gd name="T4" fmla="*/ 0 w 169"/>
                <a:gd name="T5" fmla="*/ 408 h 408"/>
                <a:gd name="T6" fmla="*/ 169 w 169"/>
                <a:gd name="T7" fmla="*/ 408 h 408"/>
                <a:gd name="T8" fmla="*/ 129 w 169"/>
                <a:gd name="T9" fmla="*/ 153 h 408"/>
                <a:gd name="T10" fmla="*/ 143 w 169"/>
                <a:gd name="T11" fmla="*/ 94 h 408"/>
                <a:gd name="T12" fmla="*/ 156 w 169"/>
                <a:gd name="T13" fmla="*/ 57 h 408"/>
                <a:gd name="T14" fmla="*/ 152 w 169"/>
                <a:gd name="T15" fmla="*/ 24 h 408"/>
                <a:gd name="T16" fmla="*/ 90 w 169"/>
                <a:gd name="T17" fmla="*/ 0 h 408"/>
                <a:gd name="T18" fmla="*/ 33 w 169"/>
                <a:gd name="T19" fmla="*/ 24 h 408"/>
                <a:gd name="T20" fmla="*/ 28 w 169"/>
                <a:gd name="T21" fmla="*/ 56 h 408"/>
                <a:gd name="T22" fmla="*/ 42 w 169"/>
                <a:gd name="T23" fmla="*/ 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408">
                  <a:moveTo>
                    <a:pt x="42" y="95"/>
                  </a:moveTo>
                  <a:cubicBezTo>
                    <a:pt x="51" y="153"/>
                    <a:pt x="51" y="153"/>
                    <a:pt x="51" y="153"/>
                  </a:cubicBezTo>
                  <a:cubicBezTo>
                    <a:pt x="28" y="187"/>
                    <a:pt x="15" y="238"/>
                    <a:pt x="0" y="408"/>
                  </a:cubicBezTo>
                  <a:cubicBezTo>
                    <a:pt x="169" y="408"/>
                    <a:pt x="169" y="408"/>
                    <a:pt x="169" y="408"/>
                  </a:cubicBezTo>
                  <a:cubicBezTo>
                    <a:pt x="163" y="189"/>
                    <a:pt x="129" y="153"/>
                    <a:pt x="129" y="153"/>
                  </a:cubicBezTo>
                  <a:cubicBezTo>
                    <a:pt x="143" y="94"/>
                    <a:pt x="143" y="94"/>
                    <a:pt x="143" y="94"/>
                  </a:cubicBezTo>
                  <a:cubicBezTo>
                    <a:pt x="155" y="83"/>
                    <a:pt x="156" y="65"/>
                    <a:pt x="156" y="57"/>
                  </a:cubicBezTo>
                  <a:cubicBezTo>
                    <a:pt x="156" y="48"/>
                    <a:pt x="152" y="24"/>
                    <a:pt x="152" y="24"/>
                  </a:cubicBezTo>
                  <a:cubicBezTo>
                    <a:pt x="152" y="24"/>
                    <a:pt x="102" y="0"/>
                    <a:pt x="90" y="0"/>
                  </a:cubicBezTo>
                  <a:cubicBezTo>
                    <a:pt x="78" y="0"/>
                    <a:pt x="33" y="24"/>
                    <a:pt x="33" y="24"/>
                  </a:cubicBezTo>
                  <a:cubicBezTo>
                    <a:pt x="28" y="56"/>
                    <a:pt x="28" y="56"/>
                    <a:pt x="28" y="56"/>
                  </a:cubicBezTo>
                  <a:cubicBezTo>
                    <a:pt x="24" y="79"/>
                    <a:pt x="42" y="95"/>
                    <a:pt x="42" y="95"/>
                  </a:cubicBezTo>
                  <a:close/>
                </a:path>
              </a:pathLst>
            </a:custGeom>
            <a:solidFill>
              <a:srgbClr val="FFBA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39" name="Freeform 27"/>
            <p:cNvSpPr/>
            <p:nvPr/>
          </p:nvSpPr>
          <p:spPr bwMode="auto">
            <a:xfrm>
              <a:off x="16909" y="7165"/>
              <a:ext cx="1149" cy="1303"/>
            </a:xfrm>
            <a:custGeom>
              <a:avLst/>
              <a:gdLst>
                <a:gd name="T0" fmla="*/ 0 w 83"/>
                <a:gd name="T1" fmla="*/ 2 h 95"/>
                <a:gd name="T2" fmla="*/ 8 w 83"/>
                <a:gd name="T3" fmla="*/ 95 h 95"/>
                <a:gd name="T4" fmla="*/ 71 w 83"/>
                <a:gd name="T5" fmla="*/ 95 h 95"/>
                <a:gd name="T6" fmla="*/ 83 w 83"/>
                <a:gd name="T7" fmla="*/ 0 h 95"/>
                <a:gd name="T8" fmla="*/ 0 w 83"/>
                <a:gd name="T9" fmla="*/ 2 h 95"/>
              </a:gdLst>
              <a:ahLst/>
              <a:cxnLst>
                <a:cxn ang="0">
                  <a:pos x="T0" y="T1"/>
                </a:cxn>
                <a:cxn ang="0">
                  <a:pos x="T2" y="T3"/>
                </a:cxn>
                <a:cxn ang="0">
                  <a:pos x="T4" y="T5"/>
                </a:cxn>
                <a:cxn ang="0">
                  <a:pos x="T6" y="T7"/>
                </a:cxn>
                <a:cxn ang="0">
                  <a:pos x="T8" y="T9"/>
                </a:cxn>
              </a:cxnLst>
              <a:rect l="0" t="0" r="r" b="b"/>
              <a:pathLst>
                <a:path w="83" h="95">
                  <a:moveTo>
                    <a:pt x="0" y="2"/>
                  </a:moveTo>
                  <a:cubicBezTo>
                    <a:pt x="0" y="5"/>
                    <a:pt x="8" y="95"/>
                    <a:pt x="8" y="95"/>
                  </a:cubicBezTo>
                  <a:cubicBezTo>
                    <a:pt x="71" y="95"/>
                    <a:pt x="71" y="95"/>
                    <a:pt x="71" y="95"/>
                  </a:cubicBezTo>
                  <a:cubicBezTo>
                    <a:pt x="83" y="0"/>
                    <a:pt x="83" y="0"/>
                    <a:pt x="83" y="0"/>
                  </a:cubicBezTo>
                  <a:lnTo>
                    <a:pt x="0" y="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4" name="Freeform 28"/>
            <p:cNvSpPr/>
            <p:nvPr/>
          </p:nvSpPr>
          <p:spPr bwMode="auto">
            <a:xfrm>
              <a:off x="16909" y="6447"/>
              <a:ext cx="1750" cy="1969"/>
            </a:xfrm>
            <a:custGeom>
              <a:avLst/>
              <a:gdLst>
                <a:gd name="T0" fmla="*/ 101 w 127"/>
                <a:gd name="T1" fmla="*/ 0 h 143"/>
                <a:gd name="T2" fmla="*/ 126 w 127"/>
                <a:gd name="T3" fmla="*/ 61 h 143"/>
                <a:gd name="T4" fmla="*/ 106 w 127"/>
                <a:gd name="T5" fmla="*/ 141 h 143"/>
                <a:gd name="T6" fmla="*/ 0 w 127"/>
                <a:gd name="T7" fmla="*/ 129 h 143"/>
                <a:gd name="T8" fmla="*/ 2 w 127"/>
                <a:gd name="T9" fmla="*/ 108 h 143"/>
                <a:gd name="T10" fmla="*/ 85 w 127"/>
                <a:gd name="T11" fmla="*/ 101 h 143"/>
                <a:gd name="T12" fmla="*/ 91 w 127"/>
                <a:gd name="T13" fmla="*/ 31 h 143"/>
                <a:gd name="T14" fmla="*/ 101 w 127"/>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43">
                  <a:moveTo>
                    <a:pt x="101" y="0"/>
                  </a:moveTo>
                  <a:cubicBezTo>
                    <a:pt x="114" y="6"/>
                    <a:pt x="125" y="47"/>
                    <a:pt x="126" y="61"/>
                  </a:cubicBezTo>
                  <a:cubicBezTo>
                    <a:pt x="127" y="76"/>
                    <a:pt x="125" y="139"/>
                    <a:pt x="106" y="141"/>
                  </a:cubicBezTo>
                  <a:cubicBezTo>
                    <a:pt x="86" y="143"/>
                    <a:pt x="0" y="129"/>
                    <a:pt x="0" y="129"/>
                  </a:cubicBezTo>
                  <a:cubicBezTo>
                    <a:pt x="2" y="108"/>
                    <a:pt x="2" y="108"/>
                    <a:pt x="2" y="108"/>
                  </a:cubicBezTo>
                  <a:cubicBezTo>
                    <a:pt x="85" y="101"/>
                    <a:pt x="85" y="101"/>
                    <a:pt x="85" y="101"/>
                  </a:cubicBezTo>
                  <a:cubicBezTo>
                    <a:pt x="91" y="31"/>
                    <a:pt x="91" y="31"/>
                    <a:pt x="91" y="31"/>
                  </a:cubicBezTo>
                  <a:lnTo>
                    <a:pt x="101"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5" name="Freeform 29"/>
            <p:cNvSpPr/>
            <p:nvPr/>
          </p:nvSpPr>
          <p:spPr bwMode="auto">
            <a:xfrm>
              <a:off x="16264" y="6447"/>
              <a:ext cx="1706" cy="1911"/>
            </a:xfrm>
            <a:custGeom>
              <a:avLst/>
              <a:gdLst>
                <a:gd name="T0" fmla="*/ 27 w 124"/>
                <a:gd name="T1" fmla="*/ 0 h 139"/>
                <a:gd name="T2" fmla="*/ 5 w 124"/>
                <a:gd name="T3" fmla="*/ 86 h 139"/>
                <a:gd name="T4" fmla="*/ 16 w 124"/>
                <a:gd name="T5" fmla="*/ 138 h 139"/>
                <a:gd name="T6" fmla="*/ 108 w 124"/>
                <a:gd name="T7" fmla="*/ 131 h 139"/>
                <a:gd name="T8" fmla="*/ 124 w 124"/>
                <a:gd name="T9" fmla="*/ 102 h 139"/>
                <a:gd name="T10" fmla="*/ 51 w 124"/>
                <a:gd name="T11" fmla="*/ 95 h 139"/>
                <a:gd name="T12" fmla="*/ 27 w 124"/>
                <a:gd name="T13" fmla="*/ 0 h 139"/>
              </a:gdLst>
              <a:ahLst/>
              <a:cxnLst>
                <a:cxn ang="0">
                  <a:pos x="T0" y="T1"/>
                </a:cxn>
                <a:cxn ang="0">
                  <a:pos x="T2" y="T3"/>
                </a:cxn>
                <a:cxn ang="0">
                  <a:pos x="T4" y="T5"/>
                </a:cxn>
                <a:cxn ang="0">
                  <a:pos x="T6" y="T7"/>
                </a:cxn>
                <a:cxn ang="0">
                  <a:pos x="T8" y="T9"/>
                </a:cxn>
                <a:cxn ang="0">
                  <a:pos x="T10" y="T11"/>
                </a:cxn>
                <a:cxn ang="0">
                  <a:pos x="T12" y="T13"/>
                </a:cxn>
              </a:cxnLst>
              <a:rect l="0" t="0" r="r" b="b"/>
              <a:pathLst>
                <a:path w="124" h="139">
                  <a:moveTo>
                    <a:pt x="27" y="0"/>
                  </a:moveTo>
                  <a:cubicBezTo>
                    <a:pt x="8" y="10"/>
                    <a:pt x="4" y="67"/>
                    <a:pt x="5" y="86"/>
                  </a:cubicBezTo>
                  <a:cubicBezTo>
                    <a:pt x="6" y="105"/>
                    <a:pt x="0" y="137"/>
                    <a:pt x="16" y="138"/>
                  </a:cubicBezTo>
                  <a:cubicBezTo>
                    <a:pt x="32" y="139"/>
                    <a:pt x="108" y="131"/>
                    <a:pt x="108" y="131"/>
                  </a:cubicBezTo>
                  <a:cubicBezTo>
                    <a:pt x="124" y="102"/>
                    <a:pt x="124" y="102"/>
                    <a:pt x="124" y="102"/>
                  </a:cubicBezTo>
                  <a:cubicBezTo>
                    <a:pt x="51" y="95"/>
                    <a:pt x="51" y="95"/>
                    <a:pt x="51" y="95"/>
                  </a:cubicBezTo>
                  <a:lnTo>
                    <a:pt x="27"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6" name="Freeform 30"/>
            <p:cNvSpPr/>
            <p:nvPr/>
          </p:nvSpPr>
          <p:spPr bwMode="auto">
            <a:xfrm>
              <a:off x="17143" y="6616"/>
              <a:ext cx="483" cy="329"/>
            </a:xfrm>
            <a:custGeom>
              <a:avLst/>
              <a:gdLst>
                <a:gd name="T0" fmla="*/ 34 w 35"/>
                <a:gd name="T1" fmla="*/ 24 h 24"/>
                <a:gd name="T2" fmla="*/ 33 w 35"/>
                <a:gd name="T3" fmla="*/ 24 h 24"/>
                <a:gd name="T4" fmla="*/ 0 w 35"/>
                <a:gd name="T5" fmla="*/ 2 h 24"/>
                <a:gd name="T6" fmla="*/ 0 w 35"/>
                <a:gd name="T7" fmla="*/ 1 h 24"/>
                <a:gd name="T8" fmla="*/ 2 w 35"/>
                <a:gd name="T9" fmla="*/ 1 h 24"/>
                <a:gd name="T10" fmla="*/ 34 w 35"/>
                <a:gd name="T11" fmla="*/ 21 h 24"/>
                <a:gd name="T12" fmla="*/ 35 w 35"/>
                <a:gd name="T13" fmla="*/ 23 h 24"/>
                <a:gd name="T14" fmla="*/ 34 w 35"/>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4">
                  <a:moveTo>
                    <a:pt x="34" y="24"/>
                  </a:moveTo>
                  <a:cubicBezTo>
                    <a:pt x="34" y="24"/>
                    <a:pt x="34" y="24"/>
                    <a:pt x="33" y="24"/>
                  </a:cubicBezTo>
                  <a:cubicBezTo>
                    <a:pt x="20" y="21"/>
                    <a:pt x="8" y="13"/>
                    <a:pt x="0" y="2"/>
                  </a:cubicBezTo>
                  <a:cubicBezTo>
                    <a:pt x="0" y="2"/>
                    <a:pt x="0" y="1"/>
                    <a:pt x="0" y="1"/>
                  </a:cubicBezTo>
                  <a:cubicBezTo>
                    <a:pt x="1" y="0"/>
                    <a:pt x="1" y="0"/>
                    <a:pt x="2" y="1"/>
                  </a:cubicBezTo>
                  <a:cubicBezTo>
                    <a:pt x="10" y="11"/>
                    <a:pt x="21" y="18"/>
                    <a:pt x="34" y="21"/>
                  </a:cubicBezTo>
                  <a:cubicBezTo>
                    <a:pt x="35" y="21"/>
                    <a:pt x="35" y="22"/>
                    <a:pt x="35" y="23"/>
                  </a:cubicBezTo>
                  <a:cubicBezTo>
                    <a:pt x="35" y="23"/>
                    <a:pt x="34" y="24"/>
                    <a:pt x="34" y="24"/>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5" name="Freeform 31"/>
            <p:cNvSpPr/>
            <p:nvPr/>
          </p:nvSpPr>
          <p:spPr bwMode="auto">
            <a:xfrm>
              <a:off x="18124" y="6586"/>
              <a:ext cx="183" cy="827"/>
            </a:xfrm>
            <a:custGeom>
              <a:avLst/>
              <a:gdLst>
                <a:gd name="T0" fmla="*/ 1 w 13"/>
                <a:gd name="T1" fmla="*/ 60 h 60"/>
                <a:gd name="T2" fmla="*/ 1 w 13"/>
                <a:gd name="T3" fmla="*/ 60 h 60"/>
                <a:gd name="T4" fmla="*/ 0 w 13"/>
                <a:gd name="T5" fmla="*/ 58 h 60"/>
                <a:gd name="T6" fmla="*/ 4 w 13"/>
                <a:gd name="T7" fmla="*/ 13 h 60"/>
                <a:gd name="T8" fmla="*/ 4 w 13"/>
                <a:gd name="T9" fmla="*/ 12 h 60"/>
                <a:gd name="T10" fmla="*/ 7 w 13"/>
                <a:gd name="T11" fmla="*/ 6 h 60"/>
                <a:gd name="T12" fmla="*/ 10 w 13"/>
                <a:gd name="T13" fmla="*/ 0 h 60"/>
                <a:gd name="T14" fmla="*/ 11 w 13"/>
                <a:gd name="T15" fmla="*/ 0 h 60"/>
                <a:gd name="T16" fmla="*/ 12 w 13"/>
                <a:gd name="T17" fmla="*/ 1 h 60"/>
                <a:gd name="T18" fmla="*/ 9 w 13"/>
                <a:gd name="T19" fmla="*/ 7 h 60"/>
                <a:gd name="T20" fmla="*/ 6 w 13"/>
                <a:gd name="T21" fmla="*/ 13 h 60"/>
                <a:gd name="T22" fmla="*/ 3 w 13"/>
                <a:gd name="T23" fmla="*/ 59 h 60"/>
                <a:gd name="T24" fmla="*/ 1 w 13"/>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0">
                  <a:moveTo>
                    <a:pt x="1" y="60"/>
                  </a:moveTo>
                  <a:cubicBezTo>
                    <a:pt x="1" y="60"/>
                    <a:pt x="1" y="60"/>
                    <a:pt x="1" y="60"/>
                  </a:cubicBezTo>
                  <a:cubicBezTo>
                    <a:pt x="0" y="59"/>
                    <a:pt x="0" y="59"/>
                    <a:pt x="0" y="58"/>
                  </a:cubicBezTo>
                  <a:cubicBezTo>
                    <a:pt x="9" y="45"/>
                    <a:pt x="10" y="28"/>
                    <a:pt x="4" y="13"/>
                  </a:cubicBezTo>
                  <a:cubicBezTo>
                    <a:pt x="4" y="13"/>
                    <a:pt x="4" y="13"/>
                    <a:pt x="4" y="12"/>
                  </a:cubicBezTo>
                  <a:cubicBezTo>
                    <a:pt x="5" y="10"/>
                    <a:pt x="6" y="8"/>
                    <a:pt x="7" y="6"/>
                  </a:cubicBezTo>
                  <a:cubicBezTo>
                    <a:pt x="8" y="4"/>
                    <a:pt x="9" y="2"/>
                    <a:pt x="10" y="0"/>
                  </a:cubicBezTo>
                  <a:cubicBezTo>
                    <a:pt x="10" y="0"/>
                    <a:pt x="11" y="0"/>
                    <a:pt x="11" y="0"/>
                  </a:cubicBezTo>
                  <a:cubicBezTo>
                    <a:pt x="12" y="0"/>
                    <a:pt x="12" y="1"/>
                    <a:pt x="12" y="1"/>
                  </a:cubicBezTo>
                  <a:cubicBezTo>
                    <a:pt x="11" y="3"/>
                    <a:pt x="10" y="5"/>
                    <a:pt x="9" y="7"/>
                  </a:cubicBezTo>
                  <a:cubicBezTo>
                    <a:pt x="8" y="9"/>
                    <a:pt x="7" y="11"/>
                    <a:pt x="6" y="13"/>
                  </a:cubicBezTo>
                  <a:cubicBezTo>
                    <a:pt x="13" y="28"/>
                    <a:pt x="11" y="46"/>
                    <a:pt x="3" y="59"/>
                  </a:cubicBezTo>
                  <a:cubicBezTo>
                    <a:pt x="2" y="60"/>
                    <a:pt x="2" y="60"/>
                    <a:pt x="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6" name="Freeform 32"/>
            <p:cNvSpPr/>
            <p:nvPr/>
          </p:nvSpPr>
          <p:spPr bwMode="auto">
            <a:xfrm>
              <a:off x="16608" y="6586"/>
              <a:ext cx="168" cy="827"/>
            </a:xfrm>
            <a:custGeom>
              <a:avLst/>
              <a:gdLst>
                <a:gd name="T0" fmla="*/ 11 w 12"/>
                <a:gd name="T1" fmla="*/ 60 h 60"/>
                <a:gd name="T2" fmla="*/ 10 w 12"/>
                <a:gd name="T3" fmla="*/ 59 h 60"/>
                <a:gd name="T4" fmla="*/ 6 w 12"/>
                <a:gd name="T5" fmla="*/ 13 h 60"/>
                <a:gd name="T6" fmla="*/ 3 w 12"/>
                <a:gd name="T7" fmla="*/ 7 h 60"/>
                <a:gd name="T8" fmla="*/ 0 w 12"/>
                <a:gd name="T9" fmla="*/ 1 h 60"/>
                <a:gd name="T10" fmla="*/ 1 w 12"/>
                <a:gd name="T11" fmla="*/ 0 h 60"/>
                <a:gd name="T12" fmla="*/ 2 w 12"/>
                <a:gd name="T13" fmla="*/ 0 h 60"/>
                <a:gd name="T14" fmla="*/ 5 w 12"/>
                <a:gd name="T15" fmla="*/ 6 h 60"/>
                <a:gd name="T16" fmla="*/ 8 w 12"/>
                <a:gd name="T17" fmla="*/ 12 h 60"/>
                <a:gd name="T18" fmla="*/ 8 w 12"/>
                <a:gd name="T19" fmla="*/ 13 h 60"/>
                <a:gd name="T20" fmla="*/ 12 w 12"/>
                <a:gd name="T21" fmla="*/ 58 h 60"/>
                <a:gd name="T22" fmla="*/ 11 w 12"/>
                <a:gd name="T23" fmla="*/ 60 h 60"/>
                <a:gd name="T24" fmla="*/ 11 w 12"/>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60">
                  <a:moveTo>
                    <a:pt x="11" y="60"/>
                  </a:moveTo>
                  <a:cubicBezTo>
                    <a:pt x="10" y="60"/>
                    <a:pt x="10" y="60"/>
                    <a:pt x="10" y="59"/>
                  </a:cubicBezTo>
                  <a:cubicBezTo>
                    <a:pt x="1" y="46"/>
                    <a:pt x="0" y="28"/>
                    <a:pt x="6" y="13"/>
                  </a:cubicBezTo>
                  <a:cubicBezTo>
                    <a:pt x="5" y="11"/>
                    <a:pt x="4" y="9"/>
                    <a:pt x="3" y="7"/>
                  </a:cubicBezTo>
                  <a:cubicBezTo>
                    <a:pt x="2" y="5"/>
                    <a:pt x="1" y="3"/>
                    <a:pt x="0" y="1"/>
                  </a:cubicBezTo>
                  <a:cubicBezTo>
                    <a:pt x="0" y="1"/>
                    <a:pt x="0" y="0"/>
                    <a:pt x="1" y="0"/>
                  </a:cubicBezTo>
                  <a:cubicBezTo>
                    <a:pt x="1" y="0"/>
                    <a:pt x="2" y="0"/>
                    <a:pt x="2" y="0"/>
                  </a:cubicBezTo>
                  <a:cubicBezTo>
                    <a:pt x="3" y="2"/>
                    <a:pt x="4" y="4"/>
                    <a:pt x="5" y="6"/>
                  </a:cubicBezTo>
                  <a:cubicBezTo>
                    <a:pt x="6" y="8"/>
                    <a:pt x="7" y="10"/>
                    <a:pt x="8" y="12"/>
                  </a:cubicBezTo>
                  <a:cubicBezTo>
                    <a:pt x="8" y="13"/>
                    <a:pt x="8" y="13"/>
                    <a:pt x="8" y="13"/>
                  </a:cubicBezTo>
                  <a:cubicBezTo>
                    <a:pt x="2" y="28"/>
                    <a:pt x="3" y="45"/>
                    <a:pt x="12" y="58"/>
                  </a:cubicBezTo>
                  <a:cubicBezTo>
                    <a:pt x="12" y="59"/>
                    <a:pt x="12" y="59"/>
                    <a:pt x="11" y="60"/>
                  </a:cubicBezTo>
                  <a:cubicBezTo>
                    <a:pt x="11" y="60"/>
                    <a:pt x="11" y="60"/>
                    <a:pt x="1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7" name="Freeform 33"/>
            <p:cNvSpPr/>
            <p:nvPr/>
          </p:nvSpPr>
          <p:spPr bwMode="auto">
            <a:xfrm>
              <a:off x="17267" y="5883"/>
              <a:ext cx="403" cy="747"/>
            </a:xfrm>
            <a:custGeom>
              <a:avLst/>
              <a:gdLst>
                <a:gd name="T0" fmla="*/ 0 w 29"/>
                <a:gd name="T1" fmla="*/ 0 h 54"/>
                <a:gd name="T2" fmla="*/ 0 w 29"/>
                <a:gd name="T3" fmla="*/ 29 h 54"/>
                <a:gd name="T4" fmla="*/ 29 w 29"/>
                <a:gd name="T5" fmla="*/ 30 h 54"/>
                <a:gd name="T6" fmla="*/ 28 w 29"/>
                <a:gd name="T7" fmla="*/ 0 h 54"/>
                <a:gd name="T8" fmla="*/ 0 w 29"/>
                <a:gd name="T9" fmla="*/ 0 h 54"/>
              </a:gdLst>
              <a:ahLst/>
              <a:cxnLst>
                <a:cxn ang="0">
                  <a:pos x="T0" y="T1"/>
                </a:cxn>
                <a:cxn ang="0">
                  <a:pos x="T2" y="T3"/>
                </a:cxn>
                <a:cxn ang="0">
                  <a:pos x="T4" y="T5"/>
                </a:cxn>
                <a:cxn ang="0">
                  <a:pos x="T6" y="T7"/>
                </a:cxn>
                <a:cxn ang="0">
                  <a:pos x="T8" y="T9"/>
                </a:cxn>
              </a:cxnLst>
              <a:rect l="0" t="0" r="r" b="b"/>
              <a:pathLst>
                <a:path w="29" h="54">
                  <a:moveTo>
                    <a:pt x="0" y="0"/>
                  </a:moveTo>
                  <a:cubicBezTo>
                    <a:pt x="0" y="29"/>
                    <a:pt x="0" y="29"/>
                    <a:pt x="0" y="29"/>
                  </a:cubicBezTo>
                  <a:cubicBezTo>
                    <a:pt x="0" y="29"/>
                    <a:pt x="15" y="54"/>
                    <a:pt x="29" y="30"/>
                  </a:cubicBezTo>
                  <a:cubicBezTo>
                    <a:pt x="28" y="0"/>
                    <a:pt x="28" y="0"/>
                    <a:pt x="28" y="0"/>
                  </a:cubicBezTo>
                  <a:lnTo>
                    <a:pt x="0" y="0"/>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8" name="Freeform 34"/>
            <p:cNvSpPr/>
            <p:nvPr/>
          </p:nvSpPr>
          <p:spPr bwMode="auto">
            <a:xfrm>
              <a:off x="16938" y="4837"/>
              <a:ext cx="996" cy="1325"/>
            </a:xfrm>
            <a:custGeom>
              <a:avLst/>
              <a:gdLst>
                <a:gd name="T0" fmla="*/ 30 w 72"/>
                <a:gd name="T1" fmla="*/ 5 h 96"/>
                <a:gd name="T2" fmla="*/ 7 w 72"/>
                <a:gd name="T3" fmla="*/ 62 h 96"/>
                <a:gd name="T4" fmla="*/ 38 w 72"/>
                <a:gd name="T5" fmla="*/ 96 h 96"/>
                <a:gd name="T6" fmla="*/ 67 w 72"/>
                <a:gd name="T7" fmla="*/ 60 h 96"/>
                <a:gd name="T8" fmla="*/ 30 w 72"/>
                <a:gd name="T9" fmla="*/ 5 h 96"/>
              </a:gdLst>
              <a:ahLst/>
              <a:cxnLst>
                <a:cxn ang="0">
                  <a:pos x="T0" y="T1"/>
                </a:cxn>
                <a:cxn ang="0">
                  <a:pos x="T2" y="T3"/>
                </a:cxn>
                <a:cxn ang="0">
                  <a:pos x="T4" y="T5"/>
                </a:cxn>
                <a:cxn ang="0">
                  <a:pos x="T6" y="T7"/>
                </a:cxn>
                <a:cxn ang="0">
                  <a:pos x="T8" y="T9"/>
                </a:cxn>
              </a:cxnLst>
              <a:rect l="0" t="0" r="r" b="b"/>
              <a:pathLst>
                <a:path w="72" h="96">
                  <a:moveTo>
                    <a:pt x="30" y="5"/>
                  </a:moveTo>
                  <a:cubicBezTo>
                    <a:pt x="5" y="9"/>
                    <a:pt x="0" y="38"/>
                    <a:pt x="7" y="62"/>
                  </a:cubicBezTo>
                  <a:cubicBezTo>
                    <a:pt x="11" y="79"/>
                    <a:pt x="22" y="96"/>
                    <a:pt x="38" y="96"/>
                  </a:cubicBezTo>
                  <a:cubicBezTo>
                    <a:pt x="54" y="96"/>
                    <a:pt x="64" y="73"/>
                    <a:pt x="67" y="60"/>
                  </a:cubicBezTo>
                  <a:cubicBezTo>
                    <a:pt x="72" y="37"/>
                    <a:pt x="71" y="0"/>
                    <a:pt x="30" y="5"/>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9" name="Freeform 35"/>
            <p:cNvSpPr/>
            <p:nvPr/>
          </p:nvSpPr>
          <p:spPr bwMode="auto">
            <a:xfrm>
              <a:off x="16843" y="5459"/>
              <a:ext cx="373" cy="395"/>
            </a:xfrm>
            <a:custGeom>
              <a:avLst/>
              <a:gdLst>
                <a:gd name="T0" fmla="*/ 17 w 27"/>
                <a:gd name="T1" fmla="*/ 10 h 29"/>
                <a:gd name="T2" fmla="*/ 8 w 27"/>
                <a:gd name="T3" fmla="*/ 4 h 29"/>
                <a:gd name="T4" fmla="*/ 18 w 27"/>
                <a:gd name="T5" fmla="*/ 26 h 29"/>
                <a:gd name="T6" fmla="*/ 17 w 27"/>
                <a:gd name="T7" fmla="*/ 10 h 29"/>
              </a:gdLst>
              <a:ahLst/>
              <a:cxnLst>
                <a:cxn ang="0">
                  <a:pos x="T0" y="T1"/>
                </a:cxn>
                <a:cxn ang="0">
                  <a:pos x="T2" y="T3"/>
                </a:cxn>
                <a:cxn ang="0">
                  <a:pos x="T4" y="T5"/>
                </a:cxn>
                <a:cxn ang="0">
                  <a:pos x="T6" y="T7"/>
                </a:cxn>
              </a:cxnLst>
              <a:rect l="0" t="0" r="r" b="b"/>
              <a:pathLst>
                <a:path w="27" h="29">
                  <a:moveTo>
                    <a:pt x="17" y="10"/>
                  </a:moveTo>
                  <a:cubicBezTo>
                    <a:pt x="17" y="10"/>
                    <a:pt x="16" y="0"/>
                    <a:pt x="8" y="4"/>
                  </a:cubicBezTo>
                  <a:cubicBezTo>
                    <a:pt x="0" y="7"/>
                    <a:pt x="9" y="29"/>
                    <a:pt x="18" y="26"/>
                  </a:cubicBezTo>
                  <a:cubicBezTo>
                    <a:pt x="27" y="24"/>
                    <a:pt x="17" y="10"/>
                    <a:pt x="17"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0" name="Freeform 36"/>
            <p:cNvSpPr/>
            <p:nvPr/>
          </p:nvSpPr>
          <p:spPr bwMode="auto">
            <a:xfrm>
              <a:off x="17670" y="5459"/>
              <a:ext cx="344" cy="381"/>
            </a:xfrm>
            <a:custGeom>
              <a:avLst/>
              <a:gdLst>
                <a:gd name="T0" fmla="*/ 9 w 25"/>
                <a:gd name="T1" fmla="*/ 10 h 28"/>
                <a:gd name="T2" fmla="*/ 17 w 25"/>
                <a:gd name="T3" fmla="*/ 2 h 28"/>
                <a:gd name="T4" fmla="*/ 9 w 25"/>
                <a:gd name="T5" fmla="*/ 26 h 28"/>
                <a:gd name="T6" fmla="*/ 9 w 25"/>
                <a:gd name="T7" fmla="*/ 10 h 28"/>
              </a:gdLst>
              <a:ahLst/>
              <a:cxnLst>
                <a:cxn ang="0">
                  <a:pos x="T0" y="T1"/>
                </a:cxn>
                <a:cxn ang="0">
                  <a:pos x="T2" y="T3"/>
                </a:cxn>
                <a:cxn ang="0">
                  <a:pos x="T4" y="T5"/>
                </a:cxn>
                <a:cxn ang="0">
                  <a:pos x="T6" y="T7"/>
                </a:cxn>
              </a:cxnLst>
              <a:rect l="0" t="0" r="r" b="b"/>
              <a:pathLst>
                <a:path w="25" h="28">
                  <a:moveTo>
                    <a:pt x="9" y="10"/>
                  </a:moveTo>
                  <a:cubicBezTo>
                    <a:pt x="9" y="10"/>
                    <a:pt x="9" y="0"/>
                    <a:pt x="17" y="2"/>
                  </a:cubicBezTo>
                  <a:cubicBezTo>
                    <a:pt x="25" y="5"/>
                    <a:pt x="17" y="28"/>
                    <a:pt x="9" y="26"/>
                  </a:cubicBezTo>
                  <a:cubicBezTo>
                    <a:pt x="0" y="24"/>
                    <a:pt x="9" y="10"/>
                    <a:pt x="9"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1" name="Freeform 37"/>
            <p:cNvSpPr/>
            <p:nvPr/>
          </p:nvSpPr>
          <p:spPr bwMode="auto">
            <a:xfrm>
              <a:off x="16813" y="4844"/>
              <a:ext cx="1245" cy="1113"/>
            </a:xfrm>
            <a:custGeom>
              <a:avLst/>
              <a:gdLst>
                <a:gd name="T0" fmla="*/ 74 w 90"/>
                <a:gd name="T1" fmla="*/ 10 h 81"/>
                <a:gd name="T2" fmla="*/ 67 w 90"/>
                <a:gd name="T3" fmla="*/ 8 h 81"/>
                <a:gd name="T4" fmla="*/ 64 w 90"/>
                <a:gd name="T5" fmla="*/ 5 h 81"/>
                <a:gd name="T6" fmla="*/ 25 w 90"/>
                <a:gd name="T7" fmla="*/ 5 h 81"/>
                <a:gd name="T8" fmla="*/ 2 w 90"/>
                <a:gd name="T9" fmla="*/ 36 h 81"/>
                <a:gd name="T10" fmla="*/ 5 w 90"/>
                <a:gd name="T11" fmla="*/ 67 h 81"/>
                <a:gd name="T12" fmla="*/ 10 w 90"/>
                <a:gd name="T13" fmla="*/ 75 h 81"/>
                <a:gd name="T14" fmla="*/ 42 w 90"/>
                <a:gd name="T15" fmla="*/ 58 h 81"/>
                <a:gd name="T16" fmla="*/ 62 w 90"/>
                <a:gd name="T17" fmla="*/ 24 h 81"/>
                <a:gd name="T18" fmla="*/ 80 w 90"/>
                <a:gd name="T19" fmla="*/ 75 h 81"/>
                <a:gd name="T20" fmla="*/ 84 w 90"/>
                <a:gd name="T21" fmla="*/ 71 h 81"/>
                <a:gd name="T22" fmla="*/ 90 w 90"/>
                <a:gd name="T23" fmla="*/ 52 h 81"/>
                <a:gd name="T24" fmla="*/ 74 w 90"/>
                <a:gd name="T2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1">
                  <a:moveTo>
                    <a:pt x="74" y="10"/>
                  </a:moveTo>
                  <a:cubicBezTo>
                    <a:pt x="72" y="9"/>
                    <a:pt x="69" y="8"/>
                    <a:pt x="67" y="8"/>
                  </a:cubicBezTo>
                  <a:cubicBezTo>
                    <a:pt x="67" y="7"/>
                    <a:pt x="66" y="5"/>
                    <a:pt x="64" y="5"/>
                  </a:cubicBezTo>
                  <a:cubicBezTo>
                    <a:pt x="55" y="0"/>
                    <a:pt x="34" y="1"/>
                    <a:pt x="25" y="5"/>
                  </a:cubicBezTo>
                  <a:cubicBezTo>
                    <a:pt x="16" y="9"/>
                    <a:pt x="5" y="26"/>
                    <a:pt x="2" y="36"/>
                  </a:cubicBezTo>
                  <a:cubicBezTo>
                    <a:pt x="0" y="46"/>
                    <a:pt x="2" y="57"/>
                    <a:pt x="5" y="67"/>
                  </a:cubicBezTo>
                  <a:cubicBezTo>
                    <a:pt x="6" y="70"/>
                    <a:pt x="7" y="74"/>
                    <a:pt x="10" y="75"/>
                  </a:cubicBezTo>
                  <a:cubicBezTo>
                    <a:pt x="19" y="81"/>
                    <a:pt x="36" y="64"/>
                    <a:pt x="42" y="58"/>
                  </a:cubicBezTo>
                  <a:cubicBezTo>
                    <a:pt x="51" y="49"/>
                    <a:pt x="58" y="37"/>
                    <a:pt x="62" y="24"/>
                  </a:cubicBezTo>
                  <a:cubicBezTo>
                    <a:pt x="59" y="35"/>
                    <a:pt x="62" y="76"/>
                    <a:pt x="80" y="75"/>
                  </a:cubicBezTo>
                  <a:cubicBezTo>
                    <a:pt x="82" y="75"/>
                    <a:pt x="83" y="73"/>
                    <a:pt x="84" y="71"/>
                  </a:cubicBezTo>
                  <a:cubicBezTo>
                    <a:pt x="87" y="65"/>
                    <a:pt x="90" y="59"/>
                    <a:pt x="90" y="52"/>
                  </a:cubicBezTo>
                  <a:cubicBezTo>
                    <a:pt x="90" y="45"/>
                    <a:pt x="80" y="12"/>
                    <a:pt x="74" y="1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2" name="Freeform 38"/>
            <p:cNvSpPr/>
            <p:nvPr/>
          </p:nvSpPr>
          <p:spPr bwMode="auto">
            <a:xfrm>
              <a:off x="17297" y="6088"/>
              <a:ext cx="344" cy="88"/>
            </a:xfrm>
            <a:custGeom>
              <a:avLst/>
              <a:gdLst>
                <a:gd name="T0" fmla="*/ 12 w 25"/>
                <a:gd name="T1" fmla="*/ 6 h 6"/>
                <a:gd name="T2" fmla="*/ 1 w 25"/>
                <a:gd name="T3" fmla="*/ 3 h 6"/>
                <a:gd name="T4" fmla="*/ 1 w 25"/>
                <a:gd name="T5" fmla="*/ 2 h 6"/>
                <a:gd name="T6" fmla="*/ 2 w 25"/>
                <a:gd name="T7" fmla="*/ 1 h 6"/>
                <a:gd name="T8" fmla="*/ 23 w 25"/>
                <a:gd name="T9" fmla="*/ 1 h 6"/>
                <a:gd name="T10" fmla="*/ 25 w 25"/>
                <a:gd name="T11" fmla="*/ 1 h 6"/>
                <a:gd name="T12" fmla="*/ 24 w 25"/>
                <a:gd name="T13" fmla="*/ 3 h 6"/>
                <a:gd name="T14" fmla="*/ 12 w 2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
                  <a:moveTo>
                    <a:pt x="12" y="6"/>
                  </a:moveTo>
                  <a:cubicBezTo>
                    <a:pt x="8" y="6"/>
                    <a:pt x="4" y="5"/>
                    <a:pt x="1" y="3"/>
                  </a:cubicBezTo>
                  <a:cubicBezTo>
                    <a:pt x="0" y="3"/>
                    <a:pt x="0" y="2"/>
                    <a:pt x="1" y="2"/>
                  </a:cubicBezTo>
                  <a:cubicBezTo>
                    <a:pt x="1" y="1"/>
                    <a:pt x="2" y="1"/>
                    <a:pt x="2" y="1"/>
                  </a:cubicBezTo>
                  <a:cubicBezTo>
                    <a:pt x="8" y="5"/>
                    <a:pt x="17" y="5"/>
                    <a:pt x="23" y="1"/>
                  </a:cubicBezTo>
                  <a:cubicBezTo>
                    <a:pt x="24" y="0"/>
                    <a:pt x="24" y="0"/>
                    <a:pt x="25" y="1"/>
                  </a:cubicBezTo>
                  <a:cubicBezTo>
                    <a:pt x="25" y="1"/>
                    <a:pt x="25" y="2"/>
                    <a:pt x="24" y="3"/>
                  </a:cubicBezTo>
                  <a:cubicBezTo>
                    <a:pt x="21" y="5"/>
                    <a:pt x="16" y="6"/>
                    <a:pt x="12" y="6"/>
                  </a:cubicBezTo>
                  <a:close/>
                </a:path>
              </a:pathLst>
            </a:custGeom>
            <a:solidFill>
              <a:srgbClr val="BA74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5" name="Freeform 41"/>
            <p:cNvSpPr/>
            <p:nvPr/>
          </p:nvSpPr>
          <p:spPr bwMode="auto">
            <a:xfrm>
              <a:off x="17589" y="7450"/>
              <a:ext cx="491" cy="593"/>
            </a:xfrm>
            <a:custGeom>
              <a:avLst/>
              <a:gdLst>
                <a:gd name="T0" fmla="*/ 0 w 36"/>
                <a:gd name="T1" fmla="*/ 27 h 43"/>
                <a:gd name="T2" fmla="*/ 9 w 36"/>
                <a:gd name="T3" fmla="*/ 42 h 43"/>
                <a:gd name="T4" fmla="*/ 28 w 36"/>
                <a:gd name="T5" fmla="*/ 29 h 43"/>
                <a:gd name="T6" fmla="*/ 32 w 36"/>
                <a:gd name="T7" fmla="*/ 19 h 43"/>
                <a:gd name="T8" fmla="*/ 33 w 36"/>
                <a:gd name="T9" fmla="*/ 8 h 43"/>
                <a:gd name="T10" fmla="*/ 31 w 36"/>
                <a:gd name="T11" fmla="*/ 1 h 43"/>
                <a:gd name="T12" fmla="*/ 28 w 36"/>
                <a:gd name="T13" fmla="*/ 10 h 43"/>
                <a:gd name="T14" fmla="*/ 17 w 36"/>
                <a:gd name="T15" fmla="*/ 11 h 43"/>
                <a:gd name="T16" fmla="*/ 15 w 36"/>
                <a:gd name="T17" fmla="*/ 1 h 43"/>
                <a:gd name="T18" fmla="*/ 10 w 36"/>
                <a:gd name="T19" fmla="*/ 18 h 43"/>
                <a:gd name="T20" fmla="*/ 0 w 36"/>
                <a:gd name="T21"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0" y="27"/>
                  </a:moveTo>
                  <a:cubicBezTo>
                    <a:pt x="0" y="27"/>
                    <a:pt x="8" y="43"/>
                    <a:pt x="9" y="42"/>
                  </a:cubicBezTo>
                  <a:cubicBezTo>
                    <a:pt x="9" y="41"/>
                    <a:pt x="28" y="29"/>
                    <a:pt x="28" y="29"/>
                  </a:cubicBezTo>
                  <a:cubicBezTo>
                    <a:pt x="28" y="29"/>
                    <a:pt x="36" y="23"/>
                    <a:pt x="32" y="19"/>
                  </a:cubicBezTo>
                  <a:cubicBezTo>
                    <a:pt x="29" y="16"/>
                    <a:pt x="35" y="10"/>
                    <a:pt x="33" y="8"/>
                  </a:cubicBezTo>
                  <a:cubicBezTo>
                    <a:pt x="32" y="6"/>
                    <a:pt x="31" y="1"/>
                    <a:pt x="31" y="1"/>
                  </a:cubicBezTo>
                  <a:cubicBezTo>
                    <a:pt x="28" y="10"/>
                    <a:pt x="28" y="10"/>
                    <a:pt x="28" y="10"/>
                  </a:cubicBezTo>
                  <a:cubicBezTo>
                    <a:pt x="17" y="11"/>
                    <a:pt x="17" y="11"/>
                    <a:pt x="17" y="11"/>
                  </a:cubicBezTo>
                  <a:cubicBezTo>
                    <a:pt x="17" y="11"/>
                    <a:pt x="17" y="2"/>
                    <a:pt x="15" y="1"/>
                  </a:cubicBezTo>
                  <a:cubicBezTo>
                    <a:pt x="13" y="0"/>
                    <a:pt x="10" y="18"/>
                    <a:pt x="10" y="18"/>
                  </a:cubicBezTo>
                  <a:lnTo>
                    <a:pt x="0" y="27"/>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sp>
        <p:nvSpPr>
          <p:cNvPr id="3" name="文本框 2"/>
          <p:cNvSpPr txBox="1"/>
          <p:nvPr/>
        </p:nvSpPr>
        <p:spPr>
          <a:xfrm>
            <a:off x="1412875" y="990600"/>
            <a:ext cx="8663305" cy="267652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sz="2000" b="1" spc="100">
                <a:solidFill>
                  <a:schemeClr val="tx1"/>
                </a:solidFill>
                <a:uFillTx/>
                <a:latin typeface="微软雅黑" panose="020B0503020204020204" pitchFamily="34" charset="-122"/>
                <a:ea typeface="微软雅黑" panose="020B0503020204020204" pitchFamily="34" charset="-122"/>
              </a:rPr>
              <a:t>案例</a:t>
            </a:r>
            <a:r>
              <a:rPr lang="en-US" sz="2000" b="1" spc="100">
                <a:solidFill>
                  <a:schemeClr val="tx1"/>
                </a:solidFill>
                <a:uFillTx/>
                <a:latin typeface="微软雅黑" panose="020B0503020204020204" pitchFamily="34" charset="-122"/>
                <a:ea typeface="微软雅黑" panose="020B0503020204020204" pitchFamily="34" charset="-122"/>
              </a:rPr>
              <a:t>1</a:t>
            </a:r>
            <a:endParaRPr lang="en-US" sz="2000" b="1"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2021年6月29日，</a:t>
            </a:r>
            <a:r>
              <a:rPr lang="en-US" sz="2000" spc="100">
                <a:solidFill>
                  <a:schemeClr val="tx1"/>
                </a:solidFill>
                <a:uFillTx/>
                <a:latin typeface="微软雅黑" panose="020B0503020204020204" pitchFamily="34" charset="-122"/>
                <a:ea typeface="微软雅黑" panose="020B0503020204020204" pitchFamily="34" charset="-122"/>
              </a:rPr>
              <a:t>E</a:t>
            </a:r>
            <a:r>
              <a:rPr sz="2000" spc="100">
                <a:solidFill>
                  <a:schemeClr val="tx1"/>
                </a:solidFill>
                <a:uFillTx/>
                <a:latin typeface="微软雅黑" panose="020B0503020204020204" pitchFamily="34" charset="-122"/>
                <a:ea typeface="微软雅黑" panose="020B0503020204020204" pitchFamily="34" charset="-122"/>
              </a:rPr>
              <a:t>同学在</a:t>
            </a:r>
            <a:r>
              <a:rPr lang="zh-CN" sz="2000" spc="100">
                <a:solidFill>
                  <a:schemeClr val="tx1"/>
                </a:solidFill>
                <a:uFillTx/>
                <a:latin typeface="微软雅黑" panose="020B0503020204020204" pitchFamily="34" charset="-122"/>
                <a:ea typeface="微软雅黑" panose="020B0503020204020204" pitchFamily="34" charset="-122"/>
              </a:rPr>
              <a:t>某课程</a:t>
            </a:r>
            <a:r>
              <a:rPr sz="2000" spc="100">
                <a:solidFill>
                  <a:schemeClr val="tx1"/>
                </a:solidFill>
                <a:uFillTx/>
                <a:latin typeface="微软雅黑" panose="020B0503020204020204" pitchFamily="34" charset="-122"/>
                <a:ea typeface="微软雅黑" panose="020B0503020204020204" pitchFamily="34" charset="-122"/>
              </a:rPr>
              <a:t>考试中，携带电子设备带入考场并将其放在考生可及范围之内。根据《浙江师范大学考试管理规定》第四十九条第一款和《浙江师范大学学生违纪处分规定》第二十八条第二款的规定，经研究，决定给予</a:t>
            </a:r>
            <a:r>
              <a:rPr lang="en-US" sz="2000" spc="100">
                <a:solidFill>
                  <a:schemeClr val="tx1"/>
                </a:solidFill>
                <a:uFillTx/>
                <a:latin typeface="微软雅黑" panose="020B0503020204020204" pitchFamily="34" charset="-122"/>
                <a:ea typeface="微软雅黑" panose="020B0503020204020204" pitchFamily="34" charset="-122"/>
              </a:rPr>
              <a:t>E</a:t>
            </a:r>
            <a:r>
              <a:rPr sz="2000" spc="100">
                <a:solidFill>
                  <a:schemeClr val="tx1"/>
                </a:solidFill>
                <a:uFillTx/>
                <a:latin typeface="微软雅黑" panose="020B0503020204020204" pitchFamily="34" charset="-122"/>
                <a:ea typeface="微软雅黑" panose="020B0503020204020204" pitchFamily="34" charset="-122"/>
              </a:rPr>
              <a:t>记过处分。处分期限为9个月，自发文之日起计算。</a:t>
            </a:r>
            <a:endParaRPr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（浙师学字〔2021〕111号）</a:t>
            </a:r>
            <a:endParaRPr sz="2000" spc="100">
              <a:solidFill>
                <a:schemeClr val="tx1"/>
              </a:solidFill>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1412875" y="3703320"/>
            <a:ext cx="8663305" cy="230695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sz="2000" b="1" spc="100">
                <a:solidFill>
                  <a:schemeClr val="tx1"/>
                </a:solidFill>
                <a:uFillTx/>
                <a:latin typeface="微软雅黑" panose="020B0503020204020204" pitchFamily="34" charset="-122"/>
                <a:ea typeface="微软雅黑" panose="020B0503020204020204" pitchFamily="34" charset="-122"/>
              </a:rPr>
              <a:t>案例</a:t>
            </a:r>
            <a:r>
              <a:rPr lang="en-US" sz="2000" b="1" spc="100">
                <a:solidFill>
                  <a:schemeClr val="tx1"/>
                </a:solidFill>
                <a:uFillTx/>
                <a:latin typeface="微软雅黑" panose="020B0503020204020204" pitchFamily="34" charset="-122"/>
                <a:ea typeface="微软雅黑" panose="020B0503020204020204" pitchFamily="34" charset="-122"/>
              </a:rPr>
              <a:t>2</a:t>
            </a:r>
            <a:endParaRPr sz="2000" b="1"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2021年6月30日，</a:t>
            </a:r>
            <a:r>
              <a:rPr lang="en-US" sz="2000" spc="100">
                <a:solidFill>
                  <a:schemeClr val="tx1"/>
                </a:solidFill>
                <a:uFillTx/>
                <a:latin typeface="微软雅黑" panose="020B0503020204020204" pitchFamily="34" charset="-122"/>
                <a:ea typeface="微软雅黑" panose="020B0503020204020204" pitchFamily="34" charset="-122"/>
              </a:rPr>
              <a:t>F</a:t>
            </a:r>
            <a:r>
              <a:rPr sz="2000" spc="100">
                <a:solidFill>
                  <a:schemeClr val="tx1"/>
                </a:solidFill>
                <a:uFillTx/>
                <a:latin typeface="微软雅黑" panose="020B0503020204020204" pitchFamily="34" charset="-122"/>
                <a:ea typeface="微软雅黑" panose="020B0503020204020204" pitchFamily="34" charset="-122"/>
              </a:rPr>
              <a:t>同学在</a:t>
            </a:r>
            <a:r>
              <a:rPr lang="zh-CN" sz="2000" spc="100">
                <a:solidFill>
                  <a:schemeClr val="tx1"/>
                </a:solidFill>
                <a:uFillTx/>
                <a:latin typeface="微软雅黑" panose="020B0503020204020204" pitchFamily="34" charset="-122"/>
                <a:ea typeface="微软雅黑" panose="020B0503020204020204" pitchFamily="34" charset="-122"/>
              </a:rPr>
              <a:t>某课程</a:t>
            </a:r>
            <a:r>
              <a:rPr sz="2000" spc="100">
                <a:solidFill>
                  <a:schemeClr val="tx1"/>
                </a:solidFill>
                <a:uFillTx/>
                <a:latin typeface="微软雅黑" panose="020B0503020204020204" pitchFamily="34" charset="-122"/>
                <a:ea typeface="微软雅黑" panose="020B0503020204020204" pitchFamily="34" charset="-122"/>
              </a:rPr>
              <a:t>考试中，抄袭与考试内容相关的资料。根据《浙江师范大学考试管理规定》第四十九条第二项和《浙江师范大学学生违纪处分规定》第二十八条第一款第二项的规定，经研究，决定给予</a:t>
            </a:r>
            <a:r>
              <a:rPr lang="en-US" sz="2000" spc="100">
                <a:solidFill>
                  <a:schemeClr val="tx1"/>
                </a:solidFill>
                <a:uFillTx/>
                <a:latin typeface="微软雅黑" panose="020B0503020204020204" pitchFamily="34" charset="-122"/>
                <a:ea typeface="微软雅黑" panose="020B0503020204020204" pitchFamily="34" charset="-122"/>
              </a:rPr>
              <a:t>F</a:t>
            </a:r>
            <a:r>
              <a:rPr sz="2000" spc="100">
                <a:solidFill>
                  <a:schemeClr val="tx1"/>
                </a:solidFill>
                <a:uFillTx/>
                <a:latin typeface="微软雅黑" panose="020B0503020204020204" pitchFamily="34" charset="-122"/>
                <a:ea typeface="微软雅黑" panose="020B0503020204020204" pitchFamily="34" charset="-122"/>
              </a:rPr>
              <a:t>记过处分。处分期限为9个月，自发文之日起计算。</a:t>
            </a:r>
            <a:endParaRPr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（浙师学字〔2021〕153号）</a:t>
            </a:r>
            <a:endParaRPr sz="2000" spc="100">
              <a:solidFill>
                <a:schemeClr val="tx1"/>
              </a:solidFill>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2700" y="93345"/>
            <a:ext cx="12252960" cy="633730"/>
            <a:chOff x="-20" y="147"/>
            <a:chExt cx="19296" cy="998"/>
          </a:xfrm>
        </p:grpSpPr>
        <p:grpSp>
          <p:nvGrpSpPr>
            <p:cNvPr id="2" name="组合 1"/>
            <p:cNvGrpSpPr/>
            <p:nvPr/>
          </p:nvGrpSpPr>
          <p:grpSpPr>
            <a:xfrm>
              <a:off x="-20" y="147"/>
              <a:ext cx="15891" cy="998"/>
              <a:chOff x="-158" y="178"/>
              <a:chExt cx="15891" cy="998"/>
            </a:xfrm>
          </p:grpSpPr>
          <p:sp>
            <p:nvSpPr>
              <p:cNvPr id="18" name="矩形 1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p:cNvPicPr>
                <a:picLocks noChangeAspect="1"/>
              </p:cNvPicPr>
              <p:nvPr/>
            </p:nvPicPr>
            <p:blipFill>
              <a:blip r:embed="rId1"/>
              <a:stretch>
                <a:fillRect/>
              </a:stretch>
            </p:blipFill>
            <p:spPr>
              <a:xfrm>
                <a:off x="106" y="252"/>
                <a:ext cx="2732" cy="683"/>
              </a:xfrm>
              <a:prstGeom prst="rect">
                <a:avLst/>
              </a:prstGeom>
            </p:spPr>
          </p:pic>
          <p:sp>
            <p:nvSpPr>
              <p:cNvPr id="24" name="文本框 23"/>
              <p:cNvSpPr txBox="1"/>
              <p:nvPr/>
            </p:nvSpPr>
            <p:spPr>
              <a:xfrm>
                <a:off x="4594" y="451"/>
                <a:ext cx="11139"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grpSp>
        <p:sp>
          <p:nvSpPr>
            <p:cNvPr id="25" name="矩形 24"/>
            <p:cNvSpPr/>
            <p:nvPr/>
          </p:nvSpPr>
          <p:spPr>
            <a:xfrm>
              <a:off x="12223" y="711"/>
              <a:ext cx="705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150" name="Freeform: Shape 149"/>
          <p:cNvSpPr/>
          <p:nvPr/>
        </p:nvSpPr>
        <p:spPr>
          <a:xfrm>
            <a:off x="0" y="3694176"/>
            <a:ext cx="12192000" cy="3163824"/>
          </a:xfrm>
          <a:custGeom>
            <a:avLst/>
            <a:gdLst>
              <a:gd name="connsiteX0" fmla="*/ 2003797 w 12192000"/>
              <a:gd name="connsiteY0" fmla="*/ 997 h 4474299"/>
              <a:gd name="connsiteX1" fmla="*/ 2400300 w 12192000"/>
              <a:gd name="connsiteY1" fmla="*/ 16599 h 4474299"/>
              <a:gd name="connsiteX2" fmla="*/ 5435601 w 12192000"/>
              <a:gd name="connsiteY2" fmla="*/ 1248499 h 4474299"/>
              <a:gd name="connsiteX3" fmla="*/ 7899401 w 12192000"/>
              <a:gd name="connsiteY3" fmla="*/ 1235799 h 4474299"/>
              <a:gd name="connsiteX4" fmla="*/ 10147300 w 12192000"/>
              <a:gd name="connsiteY4" fmla="*/ 2315299 h 4474299"/>
              <a:gd name="connsiteX5" fmla="*/ 12091619 w 12192000"/>
              <a:gd name="connsiteY5" fmla="*/ 1580532 h 4474299"/>
              <a:gd name="connsiteX6" fmla="*/ 12192000 w 12192000"/>
              <a:gd name="connsiteY6" fmla="*/ 1543563 h 4474299"/>
              <a:gd name="connsiteX7" fmla="*/ 12192000 w 12192000"/>
              <a:gd name="connsiteY7" fmla="*/ 4474299 h 4474299"/>
              <a:gd name="connsiteX8" fmla="*/ 0 w 12192000"/>
              <a:gd name="connsiteY8" fmla="*/ 4474299 h 4474299"/>
              <a:gd name="connsiteX9" fmla="*/ 0 w 12192000"/>
              <a:gd name="connsiteY9" fmla="*/ 383415 h 4474299"/>
              <a:gd name="connsiteX10" fmla="*/ 329481 w 12192000"/>
              <a:gd name="connsiteY10" fmla="*/ 292799 h 4474299"/>
              <a:gd name="connsiteX11" fmla="*/ 2003797 w 12192000"/>
              <a:gd name="connsiteY11" fmla="*/ 997 h 447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4474299">
                <a:moveTo>
                  <a:pt x="2003797" y="997"/>
                </a:moveTo>
                <a:cubicBezTo>
                  <a:pt x="2140182" y="-2252"/>
                  <a:pt x="2273036" y="2312"/>
                  <a:pt x="2400300" y="16599"/>
                </a:cubicBezTo>
                <a:cubicBezTo>
                  <a:pt x="3418417" y="130899"/>
                  <a:pt x="4519085" y="1045299"/>
                  <a:pt x="5435601" y="1248499"/>
                </a:cubicBezTo>
                <a:cubicBezTo>
                  <a:pt x="6352117" y="1451699"/>
                  <a:pt x="7114118" y="1057999"/>
                  <a:pt x="7899401" y="1235799"/>
                </a:cubicBezTo>
                <a:cubicBezTo>
                  <a:pt x="8684683" y="1413599"/>
                  <a:pt x="9398000" y="2270849"/>
                  <a:pt x="10147300" y="2315299"/>
                </a:cubicBezTo>
                <a:cubicBezTo>
                  <a:pt x="10756106" y="2351415"/>
                  <a:pt x="11574512" y="1790870"/>
                  <a:pt x="12091619" y="1580532"/>
                </a:cubicBezTo>
                <a:lnTo>
                  <a:pt x="12192000" y="1543563"/>
                </a:lnTo>
                <a:lnTo>
                  <a:pt x="12192000" y="4474299"/>
                </a:lnTo>
                <a:lnTo>
                  <a:pt x="0" y="4474299"/>
                </a:lnTo>
                <a:lnTo>
                  <a:pt x="0" y="383415"/>
                </a:lnTo>
                <a:lnTo>
                  <a:pt x="329481" y="292799"/>
                </a:lnTo>
                <a:cubicBezTo>
                  <a:pt x="856233" y="152008"/>
                  <a:pt x="1458260" y="13995"/>
                  <a:pt x="2003797" y="997"/>
                </a:cubicBezTo>
                <a:close/>
              </a:path>
            </a:pathLst>
          </a:custGeom>
          <a:solidFill>
            <a:srgbClr val="FEF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3" name="Freeform 203"/>
          <p:cNvSpPr/>
          <p:nvPr/>
        </p:nvSpPr>
        <p:spPr bwMode="auto">
          <a:xfrm>
            <a:off x="0" y="6443974"/>
            <a:ext cx="1726758" cy="426726"/>
          </a:xfrm>
          <a:custGeom>
            <a:avLst/>
            <a:gdLst>
              <a:gd name="T0" fmla="*/ 0 w 185"/>
              <a:gd name="T1" fmla="*/ 46 h 46"/>
              <a:gd name="T2" fmla="*/ 184 w 185"/>
              <a:gd name="T3" fmla="*/ 46 h 46"/>
              <a:gd name="T4" fmla="*/ 167 w 185"/>
              <a:gd name="T5" fmla="*/ 19 h 46"/>
              <a:gd name="T6" fmla="*/ 139 w 185"/>
              <a:gd name="T7" fmla="*/ 27 h 46"/>
              <a:gd name="T8" fmla="*/ 94 w 185"/>
              <a:gd name="T9" fmla="*/ 2 h 46"/>
              <a:gd name="T10" fmla="*/ 60 w 185"/>
              <a:gd name="T11" fmla="*/ 31 h 46"/>
              <a:gd name="T12" fmla="*/ 52 w 185"/>
              <a:gd name="T13" fmla="*/ 27 h 46"/>
              <a:gd name="T14" fmla="*/ 28 w 185"/>
              <a:gd name="T15" fmla="*/ 25 h 46"/>
              <a:gd name="T16" fmla="*/ 0 w 185"/>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46">
                <a:moveTo>
                  <a:pt x="0" y="46"/>
                </a:moveTo>
                <a:cubicBezTo>
                  <a:pt x="184" y="46"/>
                  <a:pt x="184" y="46"/>
                  <a:pt x="184" y="46"/>
                </a:cubicBezTo>
                <a:cubicBezTo>
                  <a:pt x="184" y="46"/>
                  <a:pt x="185" y="17"/>
                  <a:pt x="167" y="19"/>
                </a:cubicBezTo>
                <a:cubicBezTo>
                  <a:pt x="150" y="21"/>
                  <a:pt x="152" y="29"/>
                  <a:pt x="139" y="27"/>
                </a:cubicBezTo>
                <a:cubicBezTo>
                  <a:pt x="136" y="26"/>
                  <a:pt x="127" y="0"/>
                  <a:pt x="94" y="2"/>
                </a:cubicBezTo>
                <a:cubicBezTo>
                  <a:pt x="74" y="4"/>
                  <a:pt x="68" y="29"/>
                  <a:pt x="60" y="31"/>
                </a:cubicBezTo>
                <a:cubicBezTo>
                  <a:pt x="57" y="32"/>
                  <a:pt x="55" y="29"/>
                  <a:pt x="52" y="27"/>
                </a:cubicBezTo>
                <a:cubicBezTo>
                  <a:pt x="48" y="24"/>
                  <a:pt x="42" y="22"/>
                  <a:pt x="28" y="25"/>
                </a:cubicBezTo>
                <a:cubicBezTo>
                  <a:pt x="5" y="31"/>
                  <a:pt x="0" y="46"/>
                  <a:pt x="0" y="46"/>
                </a:cubicBezTo>
              </a:path>
            </a:pathLst>
          </a:custGeom>
          <a:solidFill>
            <a:schemeClr val="accent5"/>
          </a:solidFill>
          <a:ln>
            <a:noFill/>
          </a:ln>
        </p:spPr>
        <p:txBody>
          <a:bodyPr vert="horz" wrap="square" lIns="91440" tIns="45720" rIns="91440" bIns="45720" numCol="1" anchor="t" anchorCtr="0" compatLnSpc="1"/>
          <a:p>
            <a:endParaRPr lang="id-ID"/>
          </a:p>
        </p:txBody>
      </p:sp>
      <p:sp>
        <p:nvSpPr>
          <p:cNvPr id="84" name="Freeform 159"/>
          <p:cNvSpPr/>
          <p:nvPr/>
        </p:nvSpPr>
        <p:spPr bwMode="auto">
          <a:xfrm flipH="1">
            <a:off x="2256840" y="6612589"/>
            <a:ext cx="999656" cy="245411"/>
          </a:xfrm>
          <a:custGeom>
            <a:avLst/>
            <a:gdLst>
              <a:gd name="T0" fmla="*/ 236 w 236"/>
              <a:gd name="T1" fmla="*/ 58 h 58"/>
              <a:gd name="T2" fmla="*/ 1 w 236"/>
              <a:gd name="T3" fmla="*/ 58 h 58"/>
              <a:gd name="T4" fmla="*/ 23 w 236"/>
              <a:gd name="T5" fmla="*/ 24 h 58"/>
              <a:gd name="T6" fmla="*/ 59 w 236"/>
              <a:gd name="T7" fmla="*/ 34 h 58"/>
              <a:gd name="T8" fmla="*/ 116 w 236"/>
              <a:gd name="T9" fmla="*/ 3 h 58"/>
              <a:gd name="T10" fmla="*/ 160 w 236"/>
              <a:gd name="T11" fmla="*/ 39 h 58"/>
              <a:gd name="T12" fmla="*/ 200 w 236"/>
              <a:gd name="T13" fmla="*/ 32 h 58"/>
              <a:gd name="T14" fmla="*/ 236 w 23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58">
                <a:moveTo>
                  <a:pt x="236" y="58"/>
                </a:moveTo>
                <a:cubicBezTo>
                  <a:pt x="1" y="58"/>
                  <a:pt x="1" y="58"/>
                  <a:pt x="1" y="58"/>
                </a:cubicBezTo>
                <a:cubicBezTo>
                  <a:pt x="1" y="58"/>
                  <a:pt x="0" y="21"/>
                  <a:pt x="23" y="24"/>
                </a:cubicBezTo>
                <a:cubicBezTo>
                  <a:pt x="45" y="27"/>
                  <a:pt x="42" y="37"/>
                  <a:pt x="59" y="34"/>
                </a:cubicBezTo>
                <a:cubicBezTo>
                  <a:pt x="63" y="33"/>
                  <a:pt x="74" y="0"/>
                  <a:pt x="116" y="3"/>
                </a:cubicBezTo>
                <a:cubicBezTo>
                  <a:pt x="142" y="5"/>
                  <a:pt x="150" y="37"/>
                  <a:pt x="160" y="39"/>
                </a:cubicBezTo>
                <a:cubicBezTo>
                  <a:pt x="170" y="42"/>
                  <a:pt x="169" y="24"/>
                  <a:pt x="200" y="32"/>
                </a:cubicBezTo>
                <a:cubicBezTo>
                  <a:pt x="231" y="39"/>
                  <a:pt x="236" y="58"/>
                  <a:pt x="236" y="58"/>
                </a:cubicBezTo>
                <a:close/>
              </a:path>
            </a:pathLst>
          </a:custGeom>
          <a:solidFill>
            <a:schemeClr val="accent5"/>
          </a:solidFill>
          <a:ln>
            <a:noFill/>
          </a:ln>
        </p:spPr>
        <p:txBody>
          <a:bodyPr vert="horz" wrap="square" lIns="91440" tIns="45720" rIns="91440" bIns="45720" numCol="1" anchor="t" anchorCtr="0" compatLnSpc="1"/>
          <a:p>
            <a:endParaRPr lang="id-ID"/>
          </a:p>
        </p:txBody>
      </p:sp>
      <p:sp>
        <p:nvSpPr>
          <p:cNvPr id="70" name="Freeform 264"/>
          <p:cNvSpPr/>
          <p:nvPr/>
        </p:nvSpPr>
        <p:spPr bwMode="auto">
          <a:xfrm>
            <a:off x="294640" y="2840355"/>
            <a:ext cx="241935" cy="219075"/>
          </a:xfrm>
          <a:custGeom>
            <a:avLst/>
            <a:gdLst>
              <a:gd name="T0" fmla="*/ 74 w 74"/>
              <a:gd name="T1" fmla="*/ 57 h 67"/>
              <a:gd name="T2" fmla="*/ 0 w 74"/>
              <a:gd name="T3" fmla="*/ 14 h 67"/>
              <a:gd name="T4" fmla="*/ 74 w 74"/>
              <a:gd name="T5" fmla="*/ 57 h 67"/>
            </a:gdLst>
            <a:ahLst/>
            <a:cxnLst>
              <a:cxn ang="0">
                <a:pos x="T0" y="T1"/>
              </a:cxn>
              <a:cxn ang="0">
                <a:pos x="T2" y="T3"/>
              </a:cxn>
              <a:cxn ang="0">
                <a:pos x="T4" y="T5"/>
              </a:cxn>
            </a:cxnLst>
            <a:rect l="0" t="0" r="r" b="b"/>
            <a:pathLst>
              <a:path w="74" h="67">
                <a:moveTo>
                  <a:pt x="74" y="57"/>
                </a:moveTo>
                <a:cubicBezTo>
                  <a:pt x="74" y="57"/>
                  <a:pt x="41" y="0"/>
                  <a:pt x="0" y="14"/>
                </a:cubicBezTo>
                <a:cubicBezTo>
                  <a:pt x="0" y="14"/>
                  <a:pt x="0" y="67"/>
                  <a:pt x="74" y="57"/>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1" name="Freeform 266"/>
          <p:cNvSpPr/>
          <p:nvPr/>
        </p:nvSpPr>
        <p:spPr bwMode="auto">
          <a:xfrm>
            <a:off x="1026160" y="3470910"/>
            <a:ext cx="170180" cy="154940"/>
          </a:xfrm>
          <a:custGeom>
            <a:avLst/>
            <a:gdLst>
              <a:gd name="T0" fmla="*/ 52 w 52"/>
              <a:gd name="T1" fmla="*/ 31 h 47"/>
              <a:gd name="T2" fmla="*/ 0 w 52"/>
              <a:gd name="T3" fmla="*/ 14 h 47"/>
              <a:gd name="T4" fmla="*/ 52 w 52"/>
              <a:gd name="T5" fmla="*/ 31 h 47"/>
            </a:gdLst>
            <a:ahLst/>
            <a:cxnLst>
              <a:cxn ang="0">
                <a:pos x="T0" y="T1"/>
              </a:cxn>
              <a:cxn ang="0">
                <a:pos x="T2" y="T3"/>
              </a:cxn>
              <a:cxn ang="0">
                <a:pos x="T4" y="T5"/>
              </a:cxn>
            </a:cxnLst>
            <a:rect l="0" t="0" r="r" b="b"/>
            <a:pathLst>
              <a:path w="52" h="47">
                <a:moveTo>
                  <a:pt x="52" y="31"/>
                </a:moveTo>
                <a:cubicBezTo>
                  <a:pt x="52" y="31"/>
                  <a:pt x="24" y="0"/>
                  <a:pt x="0" y="14"/>
                </a:cubicBezTo>
                <a:cubicBezTo>
                  <a:pt x="0" y="14"/>
                  <a:pt x="7" y="47"/>
                  <a:pt x="52" y="31"/>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4" name="Freeform 261"/>
          <p:cNvSpPr/>
          <p:nvPr/>
        </p:nvSpPr>
        <p:spPr bwMode="auto">
          <a:xfrm>
            <a:off x="3679190" y="150939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6" name="Freeform 269"/>
          <p:cNvSpPr/>
          <p:nvPr/>
        </p:nvSpPr>
        <p:spPr bwMode="auto">
          <a:xfrm rot="7465200">
            <a:off x="726440" y="2049780"/>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51" name="Freeform 250"/>
          <p:cNvSpPr/>
          <p:nvPr/>
        </p:nvSpPr>
        <p:spPr bwMode="auto">
          <a:xfrm>
            <a:off x="10875645" y="6169025"/>
            <a:ext cx="1360805" cy="730885"/>
          </a:xfrm>
          <a:custGeom>
            <a:avLst/>
            <a:gdLst>
              <a:gd name="T0" fmla="*/ 2 w 680"/>
              <a:gd name="T1" fmla="*/ 309 h 365"/>
              <a:gd name="T2" fmla="*/ 0 w 680"/>
              <a:gd name="T3" fmla="*/ 319 h 365"/>
              <a:gd name="T4" fmla="*/ 55 w 680"/>
              <a:gd name="T5" fmla="*/ 363 h 365"/>
              <a:gd name="T6" fmla="*/ 55 w 680"/>
              <a:gd name="T7" fmla="*/ 364 h 365"/>
              <a:gd name="T8" fmla="*/ 600 w 680"/>
              <a:gd name="T9" fmla="*/ 364 h 365"/>
              <a:gd name="T10" fmla="*/ 671 w 680"/>
              <a:gd name="T11" fmla="*/ 317 h 365"/>
              <a:gd name="T12" fmla="*/ 672 w 680"/>
              <a:gd name="T13" fmla="*/ 314 h 365"/>
              <a:gd name="T14" fmla="*/ 652 w 680"/>
              <a:gd name="T15" fmla="*/ 252 h 365"/>
              <a:gd name="T16" fmla="*/ 671 w 680"/>
              <a:gd name="T17" fmla="*/ 184 h 365"/>
              <a:gd name="T18" fmla="*/ 606 w 680"/>
              <a:gd name="T19" fmla="*/ 156 h 365"/>
              <a:gd name="T20" fmla="*/ 598 w 680"/>
              <a:gd name="T21" fmla="*/ 160 h 365"/>
              <a:gd name="T22" fmla="*/ 573 w 680"/>
              <a:gd name="T23" fmla="*/ 147 h 365"/>
              <a:gd name="T24" fmla="*/ 571 w 680"/>
              <a:gd name="T25" fmla="*/ 117 h 365"/>
              <a:gd name="T26" fmla="*/ 550 w 680"/>
              <a:gd name="T27" fmla="*/ 84 h 365"/>
              <a:gd name="T28" fmla="*/ 481 w 680"/>
              <a:gd name="T29" fmla="*/ 75 h 365"/>
              <a:gd name="T30" fmla="*/ 468 w 680"/>
              <a:gd name="T31" fmla="*/ 79 h 365"/>
              <a:gd name="T32" fmla="*/ 459 w 680"/>
              <a:gd name="T33" fmla="*/ 73 h 365"/>
              <a:gd name="T34" fmla="*/ 422 w 680"/>
              <a:gd name="T35" fmla="*/ 55 h 365"/>
              <a:gd name="T36" fmla="*/ 398 w 680"/>
              <a:gd name="T37" fmla="*/ 51 h 365"/>
              <a:gd name="T38" fmla="*/ 384 w 680"/>
              <a:gd name="T39" fmla="*/ 40 h 365"/>
              <a:gd name="T40" fmla="*/ 231 w 680"/>
              <a:gd name="T41" fmla="*/ 47 h 365"/>
              <a:gd name="T42" fmla="*/ 212 w 680"/>
              <a:gd name="T43" fmla="*/ 63 h 365"/>
              <a:gd name="T44" fmla="*/ 195 w 680"/>
              <a:gd name="T45" fmla="*/ 62 h 365"/>
              <a:gd name="T46" fmla="*/ 122 w 680"/>
              <a:gd name="T47" fmla="*/ 119 h 365"/>
              <a:gd name="T48" fmla="*/ 26 w 680"/>
              <a:gd name="T49" fmla="*/ 162 h 365"/>
              <a:gd name="T50" fmla="*/ 30 w 680"/>
              <a:gd name="T51" fmla="*/ 247 h 365"/>
              <a:gd name="T52" fmla="*/ 2 w 680"/>
              <a:gd name="T53" fmla="*/ 30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0" h="365">
                <a:moveTo>
                  <a:pt x="2" y="309"/>
                </a:moveTo>
                <a:cubicBezTo>
                  <a:pt x="0" y="313"/>
                  <a:pt x="0" y="317"/>
                  <a:pt x="0" y="319"/>
                </a:cubicBezTo>
                <a:cubicBezTo>
                  <a:pt x="5" y="344"/>
                  <a:pt x="31" y="362"/>
                  <a:pt x="55" y="363"/>
                </a:cubicBezTo>
                <a:cubicBezTo>
                  <a:pt x="55" y="364"/>
                  <a:pt x="55" y="364"/>
                  <a:pt x="55" y="364"/>
                </a:cubicBezTo>
                <a:cubicBezTo>
                  <a:pt x="237" y="364"/>
                  <a:pt x="418" y="362"/>
                  <a:pt x="600" y="364"/>
                </a:cubicBezTo>
                <a:cubicBezTo>
                  <a:pt x="631" y="365"/>
                  <a:pt x="660" y="346"/>
                  <a:pt x="671" y="317"/>
                </a:cubicBezTo>
                <a:cubicBezTo>
                  <a:pt x="672" y="316"/>
                  <a:pt x="672" y="315"/>
                  <a:pt x="672" y="314"/>
                </a:cubicBezTo>
                <a:cubicBezTo>
                  <a:pt x="680" y="292"/>
                  <a:pt x="671" y="266"/>
                  <a:pt x="652" y="252"/>
                </a:cubicBezTo>
                <a:cubicBezTo>
                  <a:pt x="665" y="261"/>
                  <a:pt x="673" y="191"/>
                  <a:pt x="671" y="184"/>
                </a:cubicBezTo>
                <a:cubicBezTo>
                  <a:pt x="662" y="155"/>
                  <a:pt x="635" y="142"/>
                  <a:pt x="606" y="156"/>
                </a:cubicBezTo>
                <a:cubicBezTo>
                  <a:pt x="604" y="158"/>
                  <a:pt x="601" y="159"/>
                  <a:pt x="598" y="160"/>
                </a:cubicBezTo>
                <a:cubicBezTo>
                  <a:pt x="588" y="162"/>
                  <a:pt x="580" y="155"/>
                  <a:pt x="573" y="147"/>
                </a:cubicBezTo>
                <a:cubicBezTo>
                  <a:pt x="571" y="145"/>
                  <a:pt x="573" y="122"/>
                  <a:pt x="571" y="117"/>
                </a:cubicBezTo>
                <a:cubicBezTo>
                  <a:pt x="568" y="105"/>
                  <a:pt x="560" y="93"/>
                  <a:pt x="550" y="84"/>
                </a:cubicBezTo>
                <a:cubicBezTo>
                  <a:pt x="531" y="68"/>
                  <a:pt x="504" y="64"/>
                  <a:pt x="481" y="75"/>
                </a:cubicBezTo>
                <a:cubicBezTo>
                  <a:pt x="477" y="77"/>
                  <a:pt x="472" y="80"/>
                  <a:pt x="468" y="79"/>
                </a:cubicBezTo>
                <a:cubicBezTo>
                  <a:pt x="464" y="78"/>
                  <a:pt x="462" y="75"/>
                  <a:pt x="459" y="73"/>
                </a:cubicBezTo>
                <a:cubicBezTo>
                  <a:pt x="449" y="63"/>
                  <a:pt x="435" y="57"/>
                  <a:pt x="422" y="55"/>
                </a:cubicBezTo>
                <a:cubicBezTo>
                  <a:pt x="414" y="54"/>
                  <a:pt x="406" y="55"/>
                  <a:pt x="398" y="51"/>
                </a:cubicBezTo>
                <a:cubicBezTo>
                  <a:pt x="393" y="49"/>
                  <a:pt x="389" y="44"/>
                  <a:pt x="384" y="40"/>
                </a:cubicBezTo>
                <a:cubicBezTo>
                  <a:pt x="342" y="0"/>
                  <a:pt x="269" y="5"/>
                  <a:pt x="231" y="47"/>
                </a:cubicBezTo>
                <a:cubicBezTo>
                  <a:pt x="225" y="54"/>
                  <a:pt x="220" y="61"/>
                  <a:pt x="212" y="63"/>
                </a:cubicBezTo>
                <a:cubicBezTo>
                  <a:pt x="206" y="64"/>
                  <a:pt x="201" y="63"/>
                  <a:pt x="195" y="62"/>
                </a:cubicBezTo>
                <a:cubicBezTo>
                  <a:pt x="162" y="59"/>
                  <a:pt x="127" y="85"/>
                  <a:pt x="122" y="119"/>
                </a:cubicBezTo>
                <a:cubicBezTo>
                  <a:pt x="84" y="111"/>
                  <a:pt x="44" y="128"/>
                  <a:pt x="26" y="162"/>
                </a:cubicBezTo>
                <a:cubicBezTo>
                  <a:pt x="12" y="188"/>
                  <a:pt x="14" y="222"/>
                  <a:pt x="30" y="247"/>
                </a:cubicBezTo>
                <a:cubicBezTo>
                  <a:pt x="29" y="245"/>
                  <a:pt x="8" y="287"/>
                  <a:pt x="2" y="309"/>
                </a:cubicBezTo>
              </a:path>
            </a:pathLst>
          </a:custGeom>
          <a:solidFill>
            <a:srgbClr val="F18870"/>
          </a:solidFill>
          <a:ln>
            <a:noFill/>
          </a:ln>
        </p:spPr>
        <p:txBody>
          <a:bodyPr vert="horz" wrap="square" lIns="91440" tIns="45720" rIns="91440" bIns="45720" numCol="1" anchor="t" anchorCtr="0" compatLnSpc="1"/>
          <a:p>
            <a:endParaRPr lang="id-ID"/>
          </a:p>
        </p:txBody>
      </p:sp>
      <p:sp>
        <p:nvSpPr>
          <p:cNvPr id="77" name="Freeform 269"/>
          <p:cNvSpPr/>
          <p:nvPr/>
        </p:nvSpPr>
        <p:spPr bwMode="auto">
          <a:xfrm rot="7465200">
            <a:off x="563245" y="5574665"/>
            <a:ext cx="248920" cy="226060"/>
          </a:xfrm>
          <a:custGeom>
            <a:avLst/>
            <a:gdLst>
              <a:gd name="T0" fmla="*/ 0 w 76"/>
              <a:gd name="T1" fmla="*/ 14 h 69"/>
              <a:gd name="T2" fmla="*/ 76 w 76"/>
              <a:gd name="T3" fmla="*/ 53 h 69"/>
              <a:gd name="T4" fmla="*/ 0 w 76"/>
              <a:gd name="T5" fmla="*/ 14 h 69"/>
            </a:gdLst>
            <a:ahLst/>
            <a:cxnLst>
              <a:cxn ang="0">
                <a:pos x="T0" y="T1"/>
              </a:cxn>
              <a:cxn ang="0">
                <a:pos x="T2" y="T3"/>
              </a:cxn>
              <a:cxn ang="0">
                <a:pos x="T4" y="T5"/>
              </a:cxn>
            </a:cxnLst>
            <a:rect l="0" t="0" r="r" b="b"/>
            <a:pathLst>
              <a:path w="76" h="69">
                <a:moveTo>
                  <a:pt x="0" y="14"/>
                </a:moveTo>
                <a:cubicBezTo>
                  <a:pt x="0" y="14"/>
                  <a:pt x="36" y="69"/>
                  <a:pt x="76" y="53"/>
                </a:cubicBezTo>
                <a:cubicBezTo>
                  <a:pt x="76" y="53"/>
                  <a:pt x="73" y="0"/>
                  <a:pt x="0" y="14"/>
                </a:cubicBezTo>
                <a:close/>
              </a:path>
            </a:pathLst>
          </a:custGeom>
          <a:solidFill>
            <a:srgbClr val="EA5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78" name="Freeform 261"/>
          <p:cNvSpPr/>
          <p:nvPr/>
        </p:nvSpPr>
        <p:spPr bwMode="auto">
          <a:xfrm>
            <a:off x="1183640" y="5018405"/>
            <a:ext cx="127000" cy="140970"/>
          </a:xfrm>
          <a:custGeom>
            <a:avLst/>
            <a:gdLst>
              <a:gd name="T0" fmla="*/ 31 w 39"/>
              <a:gd name="T1" fmla="*/ 43 h 43"/>
              <a:gd name="T2" fmla="*/ 19 w 39"/>
              <a:gd name="T3" fmla="*/ 0 h 43"/>
              <a:gd name="T4" fmla="*/ 31 w 39"/>
              <a:gd name="T5" fmla="*/ 43 h 43"/>
            </a:gdLst>
            <a:ahLst/>
            <a:cxnLst>
              <a:cxn ang="0">
                <a:pos x="T0" y="T1"/>
              </a:cxn>
              <a:cxn ang="0">
                <a:pos x="T2" y="T3"/>
              </a:cxn>
              <a:cxn ang="0">
                <a:pos x="T4" y="T5"/>
              </a:cxn>
            </a:cxnLst>
            <a:rect l="0" t="0" r="r" b="b"/>
            <a:pathLst>
              <a:path w="39" h="43">
                <a:moveTo>
                  <a:pt x="31" y="43"/>
                </a:moveTo>
                <a:cubicBezTo>
                  <a:pt x="31" y="43"/>
                  <a:pt x="39" y="10"/>
                  <a:pt x="19" y="0"/>
                </a:cubicBezTo>
                <a:cubicBezTo>
                  <a:pt x="19" y="0"/>
                  <a:pt x="0" y="20"/>
                  <a:pt x="31" y="43"/>
                </a:cubicBezTo>
                <a:close/>
              </a:path>
            </a:pathLst>
          </a:custGeom>
          <a:solidFill>
            <a:srgbClr val="F3A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nvGrpSpPr>
          <p:cNvPr id="47" name="组合 46"/>
          <p:cNvGrpSpPr/>
          <p:nvPr/>
        </p:nvGrpSpPr>
        <p:grpSpPr>
          <a:xfrm>
            <a:off x="10646410" y="3783965"/>
            <a:ext cx="1297305" cy="3650615"/>
            <a:chOff x="16184" y="4771"/>
            <a:chExt cx="2475" cy="6961"/>
          </a:xfrm>
        </p:grpSpPr>
        <p:sp>
          <p:nvSpPr>
            <p:cNvPr id="79" name="Freeform 25"/>
            <p:cNvSpPr/>
            <p:nvPr/>
          </p:nvSpPr>
          <p:spPr bwMode="auto">
            <a:xfrm>
              <a:off x="16345" y="4771"/>
              <a:ext cx="2123" cy="1552"/>
            </a:xfrm>
            <a:custGeom>
              <a:avLst/>
              <a:gdLst>
                <a:gd name="T0" fmla="*/ 93 w 154"/>
                <a:gd name="T1" fmla="*/ 4 h 113"/>
                <a:gd name="T2" fmla="*/ 49 w 154"/>
                <a:gd name="T3" fmla="*/ 10 h 113"/>
                <a:gd name="T4" fmla="*/ 21 w 154"/>
                <a:gd name="T5" fmla="*/ 38 h 113"/>
                <a:gd name="T6" fmla="*/ 3 w 154"/>
                <a:gd name="T7" fmla="*/ 72 h 113"/>
                <a:gd name="T8" fmla="*/ 77 w 154"/>
                <a:gd name="T9" fmla="*/ 109 h 113"/>
                <a:gd name="T10" fmla="*/ 154 w 154"/>
                <a:gd name="T11" fmla="*/ 105 h 113"/>
                <a:gd name="T12" fmla="*/ 118 w 154"/>
                <a:gd name="T13" fmla="*/ 19 h 113"/>
                <a:gd name="T14" fmla="*/ 93 w 154"/>
                <a:gd name="T15" fmla="*/ 4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13">
                  <a:moveTo>
                    <a:pt x="93" y="4"/>
                  </a:moveTo>
                  <a:cubicBezTo>
                    <a:pt x="79" y="0"/>
                    <a:pt x="63" y="1"/>
                    <a:pt x="49" y="10"/>
                  </a:cubicBezTo>
                  <a:cubicBezTo>
                    <a:pt x="38" y="17"/>
                    <a:pt x="29" y="27"/>
                    <a:pt x="21" y="38"/>
                  </a:cubicBezTo>
                  <a:cubicBezTo>
                    <a:pt x="18" y="41"/>
                    <a:pt x="0" y="69"/>
                    <a:pt x="3" y="72"/>
                  </a:cubicBezTo>
                  <a:cubicBezTo>
                    <a:pt x="23" y="93"/>
                    <a:pt x="49" y="105"/>
                    <a:pt x="77" y="109"/>
                  </a:cubicBezTo>
                  <a:cubicBezTo>
                    <a:pt x="102" y="113"/>
                    <a:pt x="129" y="109"/>
                    <a:pt x="154" y="105"/>
                  </a:cubicBezTo>
                  <a:cubicBezTo>
                    <a:pt x="151" y="74"/>
                    <a:pt x="140" y="42"/>
                    <a:pt x="118" y="19"/>
                  </a:cubicBezTo>
                  <a:cubicBezTo>
                    <a:pt x="111" y="12"/>
                    <a:pt x="103" y="7"/>
                    <a:pt x="93" y="4"/>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0" name="Freeform 26"/>
            <p:cNvSpPr/>
            <p:nvPr/>
          </p:nvSpPr>
          <p:spPr bwMode="auto">
            <a:xfrm>
              <a:off x="16184" y="6118"/>
              <a:ext cx="2328" cy="5615"/>
            </a:xfrm>
            <a:custGeom>
              <a:avLst/>
              <a:gdLst>
                <a:gd name="T0" fmla="*/ 42 w 169"/>
                <a:gd name="T1" fmla="*/ 95 h 408"/>
                <a:gd name="T2" fmla="*/ 51 w 169"/>
                <a:gd name="T3" fmla="*/ 153 h 408"/>
                <a:gd name="T4" fmla="*/ 0 w 169"/>
                <a:gd name="T5" fmla="*/ 408 h 408"/>
                <a:gd name="T6" fmla="*/ 169 w 169"/>
                <a:gd name="T7" fmla="*/ 408 h 408"/>
                <a:gd name="T8" fmla="*/ 129 w 169"/>
                <a:gd name="T9" fmla="*/ 153 h 408"/>
                <a:gd name="T10" fmla="*/ 143 w 169"/>
                <a:gd name="T11" fmla="*/ 94 h 408"/>
                <a:gd name="T12" fmla="*/ 156 w 169"/>
                <a:gd name="T13" fmla="*/ 57 h 408"/>
                <a:gd name="T14" fmla="*/ 152 w 169"/>
                <a:gd name="T15" fmla="*/ 24 h 408"/>
                <a:gd name="T16" fmla="*/ 90 w 169"/>
                <a:gd name="T17" fmla="*/ 0 h 408"/>
                <a:gd name="T18" fmla="*/ 33 w 169"/>
                <a:gd name="T19" fmla="*/ 24 h 408"/>
                <a:gd name="T20" fmla="*/ 28 w 169"/>
                <a:gd name="T21" fmla="*/ 56 h 408"/>
                <a:gd name="T22" fmla="*/ 42 w 169"/>
                <a:gd name="T23" fmla="*/ 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408">
                  <a:moveTo>
                    <a:pt x="42" y="95"/>
                  </a:moveTo>
                  <a:cubicBezTo>
                    <a:pt x="51" y="153"/>
                    <a:pt x="51" y="153"/>
                    <a:pt x="51" y="153"/>
                  </a:cubicBezTo>
                  <a:cubicBezTo>
                    <a:pt x="28" y="187"/>
                    <a:pt x="15" y="238"/>
                    <a:pt x="0" y="408"/>
                  </a:cubicBezTo>
                  <a:cubicBezTo>
                    <a:pt x="169" y="408"/>
                    <a:pt x="169" y="408"/>
                    <a:pt x="169" y="408"/>
                  </a:cubicBezTo>
                  <a:cubicBezTo>
                    <a:pt x="163" y="189"/>
                    <a:pt x="129" y="153"/>
                    <a:pt x="129" y="153"/>
                  </a:cubicBezTo>
                  <a:cubicBezTo>
                    <a:pt x="143" y="94"/>
                    <a:pt x="143" y="94"/>
                    <a:pt x="143" y="94"/>
                  </a:cubicBezTo>
                  <a:cubicBezTo>
                    <a:pt x="155" y="83"/>
                    <a:pt x="156" y="65"/>
                    <a:pt x="156" y="57"/>
                  </a:cubicBezTo>
                  <a:cubicBezTo>
                    <a:pt x="156" y="48"/>
                    <a:pt x="152" y="24"/>
                    <a:pt x="152" y="24"/>
                  </a:cubicBezTo>
                  <a:cubicBezTo>
                    <a:pt x="152" y="24"/>
                    <a:pt x="102" y="0"/>
                    <a:pt x="90" y="0"/>
                  </a:cubicBezTo>
                  <a:cubicBezTo>
                    <a:pt x="78" y="0"/>
                    <a:pt x="33" y="24"/>
                    <a:pt x="33" y="24"/>
                  </a:cubicBezTo>
                  <a:cubicBezTo>
                    <a:pt x="28" y="56"/>
                    <a:pt x="28" y="56"/>
                    <a:pt x="28" y="56"/>
                  </a:cubicBezTo>
                  <a:cubicBezTo>
                    <a:pt x="24" y="79"/>
                    <a:pt x="42" y="95"/>
                    <a:pt x="42" y="95"/>
                  </a:cubicBezTo>
                  <a:close/>
                </a:path>
              </a:pathLst>
            </a:custGeom>
            <a:solidFill>
              <a:srgbClr val="FFBA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39" name="Freeform 27"/>
            <p:cNvSpPr/>
            <p:nvPr/>
          </p:nvSpPr>
          <p:spPr bwMode="auto">
            <a:xfrm>
              <a:off x="16909" y="7165"/>
              <a:ext cx="1149" cy="1303"/>
            </a:xfrm>
            <a:custGeom>
              <a:avLst/>
              <a:gdLst>
                <a:gd name="T0" fmla="*/ 0 w 83"/>
                <a:gd name="T1" fmla="*/ 2 h 95"/>
                <a:gd name="T2" fmla="*/ 8 w 83"/>
                <a:gd name="T3" fmla="*/ 95 h 95"/>
                <a:gd name="T4" fmla="*/ 71 w 83"/>
                <a:gd name="T5" fmla="*/ 95 h 95"/>
                <a:gd name="T6" fmla="*/ 83 w 83"/>
                <a:gd name="T7" fmla="*/ 0 h 95"/>
                <a:gd name="T8" fmla="*/ 0 w 83"/>
                <a:gd name="T9" fmla="*/ 2 h 95"/>
              </a:gdLst>
              <a:ahLst/>
              <a:cxnLst>
                <a:cxn ang="0">
                  <a:pos x="T0" y="T1"/>
                </a:cxn>
                <a:cxn ang="0">
                  <a:pos x="T2" y="T3"/>
                </a:cxn>
                <a:cxn ang="0">
                  <a:pos x="T4" y="T5"/>
                </a:cxn>
                <a:cxn ang="0">
                  <a:pos x="T6" y="T7"/>
                </a:cxn>
                <a:cxn ang="0">
                  <a:pos x="T8" y="T9"/>
                </a:cxn>
              </a:cxnLst>
              <a:rect l="0" t="0" r="r" b="b"/>
              <a:pathLst>
                <a:path w="83" h="95">
                  <a:moveTo>
                    <a:pt x="0" y="2"/>
                  </a:moveTo>
                  <a:cubicBezTo>
                    <a:pt x="0" y="5"/>
                    <a:pt x="8" y="95"/>
                    <a:pt x="8" y="95"/>
                  </a:cubicBezTo>
                  <a:cubicBezTo>
                    <a:pt x="71" y="95"/>
                    <a:pt x="71" y="95"/>
                    <a:pt x="71" y="95"/>
                  </a:cubicBezTo>
                  <a:cubicBezTo>
                    <a:pt x="83" y="0"/>
                    <a:pt x="83" y="0"/>
                    <a:pt x="83" y="0"/>
                  </a:cubicBezTo>
                  <a:lnTo>
                    <a:pt x="0" y="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4" name="Freeform 28"/>
            <p:cNvSpPr/>
            <p:nvPr/>
          </p:nvSpPr>
          <p:spPr bwMode="auto">
            <a:xfrm>
              <a:off x="16909" y="6447"/>
              <a:ext cx="1750" cy="1969"/>
            </a:xfrm>
            <a:custGeom>
              <a:avLst/>
              <a:gdLst>
                <a:gd name="T0" fmla="*/ 101 w 127"/>
                <a:gd name="T1" fmla="*/ 0 h 143"/>
                <a:gd name="T2" fmla="*/ 126 w 127"/>
                <a:gd name="T3" fmla="*/ 61 h 143"/>
                <a:gd name="T4" fmla="*/ 106 w 127"/>
                <a:gd name="T5" fmla="*/ 141 h 143"/>
                <a:gd name="T6" fmla="*/ 0 w 127"/>
                <a:gd name="T7" fmla="*/ 129 h 143"/>
                <a:gd name="T8" fmla="*/ 2 w 127"/>
                <a:gd name="T9" fmla="*/ 108 h 143"/>
                <a:gd name="T10" fmla="*/ 85 w 127"/>
                <a:gd name="T11" fmla="*/ 101 h 143"/>
                <a:gd name="T12" fmla="*/ 91 w 127"/>
                <a:gd name="T13" fmla="*/ 31 h 143"/>
                <a:gd name="T14" fmla="*/ 101 w 127"/>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43">
                  <a:moveTo>
                    <a:pt x="101" y="0"/>
                  </a:moveTo>
                  <a:cubicBezTo>
                    <a:pt x="114" y="6"/>
                    <a:pt x="125" y="47"/>
                    <a:pt x="126" y="61"/>
                  </a:cubicBezTo>
                  <a:cubicBezTo>
                    <a:pt x="127" y="76"/>
                    <a:pt x="125" y="139"/>
                    <a:pt x="106" y="141"/>
                  </a:cubicBezTo>
                  <a:cubicBezTo>
                    <a:pt x="86" y="143"/>
                    <a:pt x="0" y="129"/>
                    <a:pt x="0" y="129"/>
                  </a:cubicBezTo>
                  <a:cubicBezTo>
                    <a:pt x="2" y="108"/>
                    <a:pt x="2" y="108"/>
                    <a:pt x="2" y="108"/>
                  </a:cubicBezTo>
                  <a:cubicBezTo>
                    <a:pt x="85" y="101"/>
                    <a:pt x="85" y="101"/>
                    <a:pt x="85" y="101"/>
                  </a:cubicBezTo>
                  <a:cubicBezTo>
                    <a:pt x="91" y="31"/>
                    <a:pt x="91" y="31"/>
                    <a:pt x="91" y="31"/>
                  </a:cubicBezTo>
                  <a:lnTo>
                    <a:pt x="101"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5" name="Freeform 29"/>
            <p:cNvSpPr/>
            <p:nvPr/>
          </p:nvSpPr>
          <p:spPr bwMode="auto">
            <a:xfrm>
              <a:off x="16264" y="6447"/>
              <a:ext cx="1706" cy="1911"/>
            </a:xfrm>
            <a:custGeom>
              <a:avLst/>
              <a:gdLst>
                <a:gd name="T0" fmla="*/ 27 w 124"/>
                <a:gd name="T1" fmla="*/ 0 h 139"/>
                <a:gd name="T2" fmla="*/ 5 w 124"/>
                <a:gd name="T3" fmla="*/ 86 h 139"/>
                <a:gd name="T4" fmla="*/ 16 w 124"/>
                <a:gd name="T5" fmla="*/ 138 h 139"/>
                <a:gd name="T6" fmla="*/ 108 w 124"/>
                <a:gd name="T7" fmla="*/ 131 h 139"/>
                <a:gd name="T8" fmla="*/ 124 w 124"/>
                <a:gd name="T9" fmla="*/ 102 h 139"/>
                <a:gd name="T10" fmla="*/ 51 w 124"/>
                <a:gd name="T11" fmla="*/ 95 h 139"/>
                <a:gd name="T12" fmla="*/ 27 w 124"/>
                <a:gd name="T13" fmla="*/ 0 h 139"/>
              </a:gdLst>
              <a:ahLst/>
              <a:cxnLst>
                <a:cxn ang="0">
                  <a:pos x="T0" y="T1"/>
                </a:cxn>
                <a:cxn ang="0">
                  <a:pos x="T2" y="T3"/>
                </a:cxn>
                <a:cxn ang="0">
                  <a:pos x="T4" y="T5"/>
                </a:cxn>
                <a:cxn ang="0">
                  <a:pos x="T6" y="T7"/>
                </a:cxn>
                <a:cxn ang="0">
                  <a:pos x="T8" y="T9"/>
                </a:cxn>
                <a:cxn ang="0">
                  <a:pos x="T10" y="T11"/>
                </a:cxn>
                <a:cxn ang="0">
                  <a:pos x="T12" y="T13"/>
                </a:cxn>
              </a:cxnLst>
              <a:rect l="0" t="0" r="r" b="b"/>
              <a:pathLst>
                <a:path w="124" h="139">
                  <a:moveTo>
                    <a:pt x="27" y="0"/>
                  </a:moveTo>
                  <a:cubicBezTo>
                    <a:pt x="8" y="10"/>
                    <a:pt x="4" y="67"/>
                    <a:pt x="5" y="86"/>
                  </a:cubicBezTo>
                  <a:cubicBezTo>
                    <a:pt x="6" y="105"/>
                    <a:pt x="0" y="137"/>
                    <a:pt x="16" y="138"/>
                  </a:cubicBezTo>
                  <a:cubicBezTo>
                    <a:pt x="32" y="139"/>
                    <a:pt x="108" y="131"/>
                    <a:pt x="108" y="131"/>
                  </a:cubicBezTo>
                  <a:cubicBezTo>
                    <a:pt x="124" y="102"/>
                    <a:pt x="124" y="102"/>
                    <a:pt x="124" y="102"/>
                  </a:cubicBezTo>
                  <a:cubicBezTo>
                    <a:pt x="51" y="95"/>
                    <a:pt x="51" y="95"/>
                    <a:pt x="51" y="95"/>
                  </a:cubicBezTo>
                  <a:lnTo>
                    <a:pt x="27" y="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46" name="Freeform 30"/>
            <p:cNvSpPr/>
            <p:nvPr/>
          </p:nvSpPr>
          <p:spPr bwMode="auto">
            <a:xfrm>
              <a:off x="17143" y="6616"/>
              <a:ext cx="483" cy="329"/>
            </a:xfrm>
            <a:custGeom>
              <a:avLst/>
              <a:gdLst>
                <a:gd name="T0" fmla="*/ 34 w 35"/>
                <a:gd name="T1" fmla="*/ 24 h 24"/>
                <a:gd name="T2" fmla="*/ 33 w 35"/>
                <a:gd name="T3" fmla="*/ 24 h 24"/>
                <a:gd name="T4" fmla="*/ 0 w 35"/>
                <a:gd name="T5" fmla="*/ 2 h 24"/>
                <a:gd name="T6" fmla="*/ 0 w 35"/>
                <a:gd name="T7" fmla="*/ 1 h 24"/>
                <a:gd name="T8" fmla="*/ 2 w 35"/>
                <a:gd name="T9" fmla="*/ 1 h 24"/>
                <a:gd name="T10" fmla="*/ 34 w 35"/>
                <a:gd name="T11" fmla="*/ 21 h 24"/>
                <a:gd name="T12" fmla="*/ 35 w 35"/>
                <a:gd name="T13" fmla="*/ 23 h 24"/>
                <a:gd name="T14" fmla="*/ 34 w 35"/>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4">
                  <a:moveTo>
                    <a:pt x="34" y="24"/>
                  </a:moveTo>
                  <a:cubicBezTo>
                    <a:pt x="34" y="24"/>
                    <a:pt x="34" y="24"/>
                    <a:pt x="33" y="24"/>
                  </a:cubicBezTo>
                  <a:cubicBezTo>
                    <a:pt x="20" y="21"/>
                    <a:pt x="8" y="13"/>
                    <a:pt x="0" y="2"/>
                  </a:cubicBezTo>
                  <a:cubicBezTo>
                    <a:pt x="0" y="2"/>
                    <a:pt x="0" y="1"/>
                    <a:pt x="0" y="1"/>
                  </a:cubicBezTo>
                  <a:cubicBezTo>
                    <a:pt x="1" y="0"/>
                    <a:pt x="1" y="0"/>
                    <a:pt x="2" y="1"/>
                  </a:cubicBezTo>
                  <a:cubicBezTo>
                    <a:pt x="10" y="11"/>
                    <a:pt x="21" y="18"/>
                    <a:pt x="34" y="21"/>
                  </a:cubicBezTo>
                  <a:cubicBezTo>
                    <a:pt x="35" y="21"/>
                    <a:pt x="35" y="22"/>
                    <a:pt x="35" y="23"/>
                  </a:cubicBezTo>
                  <a:cubicBezTo>
                    <a:pt x="35" y="23"/>
                    <a:pt x="34" y="24"/>
                    <a:pt x="34" y="24"/>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5" name="Freeform 31"/>
            <p:cNvSpPr/>
            <p:nvPr/>
          </p:nvSpPr>
          <p:spPr bwMode="auto">
            <a:xfrm>
              <a:off x="18124" y="6586"/>
              <a:ext cx="183" cy="827"/>
            </a:xfrm>
            <a:custGeom>
              <a:avLst/>
              <a:gdLst>
                <a:gd name="T0" fmla="*/ 1 w 13"/>
                <a:gd name="T1" fmla="*/ 60 h 60"/>
                <a:gd name="T2" fmla="*/ 1 w 13"/>
                <a:gd name="T3" fmla="*/ 60 h 60"/>
                <a:gd name="T4" fmla="*/ 0 w 13"/>
                <a:gd name="T5" fmla="*/ 58 h 60"/>
                <a:gd name="T6" fmla="*/ 4 w 13"/>
                <a:gd name="T7" fmla="*/ 13 h 60"/>
                <a:gd name="T8" fmla="*/ 4 w 13"/>
                <a:gd name="T9" fmla="*/ 12 h 60"/>
                <a:gd name="T10" fmla="*/ 7 w 13"/>
                <a:gd name="T11" fmla="*/ 6 h 60"/>
                <a:gd name="T12" fmla="*/ 10 w 13"/>
                <a:gd name="T13" fmla="*/ 0 h 60"/>
                <a:gd name="T14" fmla="*/ 11 w 13"/>
                <a:gd name="T15" fmla="*/ 0 h 60"/>
                <a:gd name="T16" fmla="*/ 12 w 13"/>
                <a:gd name="T17" fmla="*/ 1 h 60"/>
                <a:gd name="T18" fmla="*/ 9 w 13"/>
                <a:gd name="T19" fmla="*/ 7 h 60"/>
                <a:gd name="T20" fmla="*/ 6 w 13"/>
                <a:gd name="T21" fmla="*/ 13 h 60"/>
                <a:gd name="T22" fmla="*/ 3 w 13"/>
                <a:gd name="T23" fmla="*/ 59 h 60"/>
                <a:gd name="T24" fmla="*/ 1 w 13"/>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0">
                  <a:moveTo>
                    <a:pt x="1" y="60"/>
                  </a:moveTo>
                  <a:cubicBezTo>
                    <a:pt x="1" y="60"/>
                    <a:pt x="1" y="60"/>
                    <a:pt x="1" y="60"/>
                  </a:cubicBezTo>
                  <a:cubicBezTo>
                    <a:pt x="0" y="59"/>
                    <a:pt x="0" y="59"/>
                    <a:pt x="0" y="58"/>
                  </a:cubicBezTo>
                  <a:cubicBezTo>
                    <a:pt x="9" y="45"/>
                    <a:pt x="10" y="28"/>
                    <a:pt x="4" y="13"/>
                  </a:cubicBezTo>
                  <a:cubicBezTo>
                    <a:pt x="4" y="13"/>
                    <a:pt x="4" y="13"/>
                    <a:pt x="4" y="12"/>
                  </a:cubicBezTo>
                  <a:cubicBezTo>
                    <a:pt x="5" y="10"/>
                    <a:pt x="6" y="8"/>
                    <a:pt x="7" y="6"/>
                  </a:cubicBezTo>
                  <a:cubicBezTo>
                    <a:pt x="8" y="4"/>
                    <a:pt x="9" y="2"/>
                    <a:pt x="10" y="0"/>
                  </a:cubicBezTo>
                  <a:cubicBezTo>
                    <a:pt x="10" y="0"/>
                    <a:pt x="11" y="0"/>
                    <a:pt x="11" y="0"/>
                  </a:cubicBezTo>
                  <a:cubicBezTo>
                    <a:pt x="12" y="0"/>
                    <a:pt x="12" y="1"/>
                    <a:pt x="12" y="1"/>
                  </a:cubicBezTo>
                  <a:cubicBezTo>
                    <a:pt x="11" y="3"/>
                    <a:pt x="10" y="5"/>
                    <a:pt x="9" y="7"/>
                  </a:cubicBezTo>
                  <a:cubicBezTo>
                    <a:pt x="8" y="9"/>
                    <a:pt x="7" y="11"/>
                    <a:pt x="6" y="13"/>
                  </a:cubicBezTo>
                  <a:cubicBezTo>
                    <a:pt x="13" y="28"/>
                    <a:pt x="11" y="46"/>
                    <a:pt x="3" y="59"/>
                  </a:cubicBezTo>
                  <a:cubicBezTo>
                    <a:pt x="2" y="60"/>
                    <a:pt x="2" y="60"/>
                    <a:pt x="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6" name="Freeform 32"/>
            <p:cNvSpPr/>
            <p:nvPr/>
          </p:nvSpPr>
          <p:spPr bwMode="auto">
            <a:xfrm>
              <a:off x="16608" y="6586"/>
              <a:ext cx="168" cy="827"/>
            </a:xfrm>
            <a:custGeom>
              <a:avLst/>
              <a:gdLst>
                <a:gd name="T0" fmla="*/ 11 w 12"/>
                <a:gd name="T1" fmla="*/ 60 h 60"/>
                <a:gd name="T2" fmla="*/ 10 w 12"/>
                <a:gd name="T3" fmla="*/ 59 h 60"/>
                <a:gd name="T4" fmla="*/ 6 w 12"/>
                <a:gd name="T5" fmla="*/ 13 h 60"/>
                <a:gd name="T6" fmla="*/ 3 w 12"/>
                <a:gd name="T7" fmla="*/ 7 h 60"/>
                <a:gd name="T8" fmla="*/ 0 w 12"/>
                <a:gd name="T9" fmla="*/ 1 h 60"/>
                <a:gd name="T10" fmla="*/ 1 w 12"/>
                <a:gd name="T11" fmla="*/ 0 h 60"/>
                <a:gd name="T12" fmla="*/ 2 w 12"/>
                <a:gd name="T13" fmla="*/ 0 h 60"/>
                <a:gd name="T14" fmla="*/ 5 w 12"/>
                <a:gd name="T15" fmla="*/ 6 h 60"/>
                <a:gd name="T16" fmla="*/ 8 w 12"/>
                <a:gd name="T17" fmla="*/ 12 h 60"/>
                <a:gd name="T18" fmla="*/ 8 w 12"/>
                <a:gd name="T19" fmla="*/ 13 h 60"/>
                <a:gd name="T20" fmla="*/ 12 w 12"/>
                <a:gd name="T21" fmla="*/ 58 h 60"/>
                <a:gd name="T22" fmla="*/ 11 w 12"/>
                <a:gd name="T23" fmla="*/ 60 h 60"/>
                <a:gd name="T24" fmla="*/ 11 w 12"/>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60">
                  <a:moveTo>
                    <a:pt x="11" y="60"/>
                  </a:moveTo>
                  <a:cubicBezTo>
                    <a:pt x="10" y="60"/>
                    <a:pt x="10" y="60"/>
                    <a:pt x="10" y="59"/>
                  </a:cubicBezTo>
                  <a:cubicBezTo>
                    <a:pt x="1" y="46"/>
                    <a:pt x="0" y="28"/>
                    <a:pt x="6" y="13"/>
                  </a:cubicBezTo>
                  <a:cubicBezTo>
                    <a:pt x="5" y="11"/>
                    <a:pt x="4" y="9"/>
                    <a:pt x="3" y="7"/>
                  </a:cubicBezTo>
                  <a:cubicBezTo>
                    <a:pt x="2" y="5"/>
                    <a:pt x="1" y="3"/>
                    <a:pt x="0" y="1"/>
                  </a:cubicBezTo>
                  <a:cubicBezTo>
                    <a:pt x="0" y="1"/>
                    <a:pt x="0" y="0"/>
                    <a:pt x="1" y="0"/>
                  </a:cubicBezTo>
                  <a:cubicBezTo>
                    <a:pt x="1" y="0"/>
                    <a:pt x="2" y="0"/>
                    <a:pt x="2" y="0"/>
                  </a:cubicBezTo>
                  <a:cubicBezTo>
                    <a:pt x="3" y="2"/>
                    <a:pt x="4" y="4"/>
                    <a:pt x="5" y="6"/>
                  </a:cubicBezTo>
                  <a:cubicBezTo>
                    <a:pt x="6" y="8"/>
                    <a:pt x="7" y="10"/>
                    <a:pt x="8" y="12"/>
                  </a:cubicBezTo>
                  <a:cubicBezTo>
                    <a:pt x="8" y="13"/>
                    <a:pt x="8" y="13"/>
                    <a:pt x="8" y="13"/>
                  </a:cubicBezTo>
                  <a:cubicBezTo>
                    <a:pt x="2" y="28"/>
                    <a:pt x="3" y="45"/>
                    <a:pt x="12" y="58"/>
                  </a:cubicBezTo>
                  <a:cubicBezTo>
                    <a:pt x="12" y="59"/>
                    <a:pt x="12" y="59"/>
                    <a:pt x="11" y="60"/>
                  </a:cubicBezTo>
                  <a:cubicBezTo>
                    <a:pt x="11" y="60"/>
                    <a:pt x="11" y="60"/>
                    <a:pt x="11" y="60"/>
                  </a:cubicBez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7" name="Freeform 33"/>
            <p:cNvSpPr/>
            <p:nvPr/>
          </p:nvSpPr>
          <p:spPr bwMode="auto">
            <a:xfrm>
              <a:off x="17267" y="5883"/>
              <a:ext cx="403" cy="747"/>
            </a:xfrm>
            <a:custGeom>
              <a:avLst/>
              <a:gdLst>
                <a:gd name="T0" fmla="*/ 0 w 29"/>
                <a:gd name="T1" fmla="*/ 0 h 54"/>
                <a:gd name="T2" fmla="*/ 0 w 29"/>
                <a:gd name="T3" fmla="*/ 29 h 54"/>
                <a:gd name="T4" fmla="*/ 29 w 29"/>
                <a:gd name="T5" fmla="*/ 30 h 54"/>
                <a:gd name="T6" fmla="*/ 28 w 29"/>
                <a:gd name="T7" fmla="*/ 0 h 54"/>
                <a:gd name="T8" fmla="*/ 0 w 29"/>
                <a:gd name="T9" fmla="*/ 0 h 54"/>
              </a:gdLst>
              <a:ahLst/>
              <a:cxnLst>
                <a:cxn ang="0">
                  <a:pos x="T0" y="T1"/>
                </a:cxn>
                <a:cxn ang="0">
                  <a:pos x="T2" y="T3"/>
                </a:cxn>
                <a:cxn ang="0">
                  <a:pos x="T4" y="T5"/>
                </a:cxn>
                <a:cxn ang="0">
                  <a:pos x="T6" y="T7"/>
                </a:cxn>
                <a:cxn ang="0">
                  <a:pos x="T8" y="T9"/>
                </a:cxn>
              </a:cxnLst>
              <a:rect l="0" t="0" r="r" b="b"/>
              <a:pathLst>
                <a:path w="29" h="54">
                  <a:moveTo>
                    <a:pt x="0" y="0"/>
                  </a:moveTo>
                  <a:cubicBezTo>
                    <a:pt x="0" y="29"/>
                    <a:pt x="0" y="29"/>
                    <a:pt x="0" y="29"/>
                  </a:cubicBezTo>
                  <a:cubicBezTo>
                    <a:pt x="0" y="29"/>
                    <a:pt x="15" y="54"/>
                    <a:pt x="29" y="30"/>
                  </a:cubicBezTo>
                  <a:cubicBezTo>
                    <a:pt x="28" y="0"/>
                    <a:pt x="28" y="0"/>
                    <a:pt x="28" y="0"/>
                  </a:cubicBezTo>
                  <a:lnTo>
                    <a:pt x="0" y="0"/>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8" name="Freeform 34"/>
            <p:cNvSpPr/>
            <p:nvPr/>
          </p:nvSpPr>
          <p:spPr bwMode="auto">
            <a:xfrm>
              <a:off x="16938" y="4837"/>
              <a:ext cx="996" cy="1325"/>
            </a:xfrm>
            <a:custGeom>
              <a:avLst/>
              <a:gdLst>
                <a:gd name="T0" fmla="*/ 30 w 72"/>
                <a:gd name="T1" fmla="*/ 5 h 96"/>
                <a:gd name="T2" fmla="*/ 7 w 72"/>
                <a:gd name="T3" fmla="*/ 62 h 96"/>
                <a:gd name="T4" fmla="*/ 38 w 72"/>
                <a:gd name="T5" fmla="*/ 96 h 96"/>
                <a:gd name="T6" fmla="*/ 67 w 72"/>
                <a:gd name="T7" fmla="*/ 60 h 96"/>
                <a:gd name="T8" fmla="*/ 30 w 72"/>
                <a:gd name="T9" fmla="*/ 5 h 96"/>
              </a:gdLst>
              <a:ahLst/>
              <a:cxnLst>
                <a:cxn ang="0">
                  <a:pos x="T0" y="T1"/>
                </a:cxn>
                <a:cxn ang="0">
                  <a:pos x="T2" y="T3"/>
                </a:cxn>
                <a:cxn ang="0">
                  <a:pos x="T4" y="T5"/>
                </a:cxn>
                <a:cxn ang="0">
                  <a:pos x="T6" y="T7"/>
                </a:cxn>
                <a:cxn ang="0">
                  <a:pos x="T8" y="T9"/>
                </a:cxn>
              </a:cxnLst>
              <a:rect l="0" t="0" r="r" b="b"/>
              <a:pathLst>
                <a:path w="72" h="96">
                  <a:moveTo>
                    <a:pt x="30" y="5"/>
                  </a:moveTo>
                  <a:cubicBezTo>
                    <a:pt x="5" y="9"/>
                    <a:pt x="0" y="38"/>
                    <a:pt x="7" y="62"/>
                  </a:cubicBezTo>
                  <a:cubicBezTo>
                    <a:pt x="11" y="79"/>
                    <a:pt x="22" y="96"/>
                    <a:pt x="38" y="96"/>
                  </a:cubicBezTo>
                  <a:cubicBezTo>
                    <a:pt x="54" y="96"/>
                    <a:pt x="64" y="73"/>
                    <a:pt x="67" y="60"/>
                  </a:cubicBezTo>
                  <a:cubicBezTo>
                    <a:pt x="72" y="37"/>
                    <a:pt x="71" y="0"/>
                    <a:pt x="30" y="5"/>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89" name="Freeform 35"/>
            <p:cNvSpPr/>
            <p:nvPr/>
          </p:nvSpPr>
          <p:spPr bwMode="auto">
            <a:xfrm>
              <a:off x="16843" y="5459"/>
              <a:ext cx="373" cy="395"/>
            </a:xfrm>
            <a:custGeom>
              <a:avLst/>
              <a:gdLst>
                <a:gd name="T0" fmla="*/ 17 w 27"/>
                <a:gd name="T1" fmla="*/ 10 h 29"/>
                <a:gd name="T2" fmla="*/ 8 w 27"/>
                <a:gd name="T3" fmla="*/ 4 h 29"/>
                <a:gd name="T4" fmla="*/ 18 w 27"/>
                <a:gd name="T5" fmla="*/ 26 h 29"/>
                <a:gd name="T6" fmla="*/ 17 w 27"/>
                <a:gd name="T7" fmla="*/ 10 h 29"/>
              </a:gdLst>
              <a:ahLst/>
              <a:cxnLst>
                <a:cxn ang="0">
                  <a:pos x="T0" y="T1"/>
                </a:cxn>
                <a:cxn ang="0">
                  <a:pos x="T2" y="T3"/>
                </a:cxn>
                <a:cxn ang="0">
                  <a:pos x="T4" y="T5"/>
                </a:cxn>
                <a:cxn ang="0">
                  <a:pos x="T6" y="T7"/>
                </a:cxn>
              </a:cxnLst>
              <a:rect l="0" t="0" r="r" b="b"/>
              <a:pathLst>
                <a:path w="27" h="29">
                  <a:moveTo>
                    <a:pt x="17" y="10"/>
                  </a:moveTo>
                  <a:cubicBezTo>
                    <a:pt x="17" y="10"/>
                    <a:pt x="16" y="0"/>
                    <a:pt x="8" y="4"/>
                  </a:cubicBezTo>
                  <a:cubicBezTo>
                    <a:pt x="0" y="7"/>
                    <a:pt x="9" y="29"/>
                    <a:pt x="18" y="26"/>
                  </a:cubicBezTo>
                  <a:cubicBezTo>
                    <a:pt x="27" y="24"/>
                    <a:pt x="17" y="10"/>
                    <a:pt x="17"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0" name="Freeform 36"/>
            <p:cNvSpPr/>
            <p:nvPr/>
          </p:nvSpPr>
          <p:spPr bwMode="auto">
            <a:xfrm>
              <a:off x="17670" y="5459"/>
              <a:ext cx="344" cy="381"/>
            </a:xfrm>
            <a:custGeom>
              <a:avLst/>
              <a:gdLst>
                <a:gd name="T0" fmla="*/ 9 w 25"/>
                <a:gd name="T1" fmla="*/ 10 h 28"/>
                <a:gd name="T2" fmla="*/ 17 w 25"/>
                <a:gd name="T3" fmla="*/ 2 h 28"/>
                <a:gd name="T4" fmla="*/ 9 w 25"/>
                <a:gd name="T5" fmla="*/ 26 h 28"/>
                <a:gd name="T6" fmla="*/ 9 w 25"/>
                <a:gd name="T7" fmla="*/ 10 h 28"/>
              </a:gdLst>
              <a:ahLst/>
              <a:cxnLst>
                <a:cxn ang="0">
                  <a:pos x="T0" y="T1"/>
                </a:cxn>
                <a:cxn ang="0">
                  <a:pos x="T2" y="T3"/>
                </a:cxn>
                <a:cxn ang="0">
                  <a:pos x="T4" y="T5"/>
                </a:cxn>
                <a:cxn ang="0">
                  <a:pos x="T6" y="T7"/>
                </a:cxn>
              </a:cxnLst>
              <a:rect l="0" t="0" r="r" b="b"/>
              <a:pathLst>
                <a:path w="25" h="28">
                  <a:moveTo>
                    <a:pt x="9" y="10"/>
                  </a:moveTo>
                  <a:cubicBezTo>
                    <a:pt x="9" y="10"/>
                    <a:pt x="9" y="0"/>
                    <a:pt x="17" y="2"/>
                  </a:cubicBezTo>
                  <a:cubicBezTo>
                    <a:pt x="25" y="5"/>
                    <a:pt x="17" y="28"/>
                    <a:pt x="9" y="26"/>
                  </a:cubicBezTo>
                  <a:cubicBezTo>
                    <a:pt x="0" y="24"/>
                    <a:pt x="9" y="10"/>
                    <a:pt x="9" y="10"/>
                  </a:cubicBez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1" name="Freeform 37"/>
            <p:cNvSpPr/>
            <p:nvPr/>
          </p:nvSpPr>
          <p:spPr bwMode="auto">
            <a:xfrm>
              <a:off x="16813" y="4844"/>
              <a:ext cx="1245" cy="1113"/>
            </a:xfrm>
            <a:custGeom>
              <a:avLst/>
              <a:gdLst>
                <a:gd name="T0" fmla="*/ 74 w 90"/>
                <a:gd name="T1" fmla="*/ 10 h 81"/>
                <a:gd name="T2" fmla="*/ 67 w 90"/>
                <a:gd name="T3" fmla="*/ 8 h 81"/>
                <a:gd name="T4" fmla="*/ 64 w 90"/>
                <a:gd name="T5" fmla="*/ 5 h 81"/>
                <a:gd name="T6" fmla="*/ 25 w 90"/>
                <a:gd name="T7" fmla="*/ 5 h 81"/>
                <a:gd name="T8" fmla="*/ 2 w 90"/>
                <a:gd name="T9" fmla="*/ 36 h 81"/>
                <a:gd name="T10" fmla="*/ 5 w 90"/>
                <a:gd name="T11" fmla="*/ 67 h 81"/>
                <a:gd name="T12" fmla="*/ 10 w 90"/>
                <a:gd name="T13" fmla="*/ 75 h 81"/>
                <a:gd name="T14" fmla="*/ 42 w 90"/>
                <a:gd name="T15" fmla="*/ 58 h 81"/>
                <a:gd name="T16" fmla="*/ 62 w 90"/>
                <a:gd name="T17" fmla="*/ 24 h 81"/>
                <a:gd name="T18" fmla="*/ 80 w 90"/>
                <a:gd name="T19" fmla="*/ 75 h 81"/>
                <a:gd name="T20" fmla="*/ 84 w 90"/>
                <a:gd name="T21" fmla="*/ 71 h 81"/>
                <a:gd name="T22" fmla="*/ 90 w 90"/>
                <a:gd name="T23" fmla="*/ 52 h 81"/>
                <a:gd name="T24" fmla="*/ 74 w 90"/>
                <a:gd name="T2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1">
                  <a:moveTo>
                    <a:pt x="74" y="10"/>
                  </a:moveTo>
                  <a:cubicBezTo>
                    <a:pt x="72" y="9"/>
                    <a:pt x="69" y="8"/>
                    <a:pt x="67" y="8"/>
                  </a:cubicBezTo>
                  <a:cubicBezTo>
                    <a:pt x="67" y="7"/>
                    <a:pt x="66" y="5"/>
                    <a:pt x="64" y="5"/>
                  </a:cubicBezTo>
                  <a:cubicBezTo>
                    <a:pt x="55" y="0"/>
                    <a:pt x="34" y="1"/>
                    <a:pt x="25" y="5"/>
                  </a:cubicBezTo>
                  <a:cubicBezTo>
                    <a:pt x="16" y="9"/>
                    <a:pt x="5" y="26"/>
                    <a:pt x="2" y="36"/>
                  </a:cubicBezTo>
                  <a:cubicBezTo>
                    <a:pt x="0" y="46"/>
                    <a:pt x="2" y="57"/>
                    <a:pt x="5" y="67"/>
                  </a:cubicBezTo>
                  <a:cubicBezTo>
                    <a:pt x="6" y="70"/>
                    <a:pt x="7" y="74"/>
                    <a:pt x="10" y="75"/>
                  </a:cubicBezTo>
                  <a:cubicBezTo>
                    <a:pt x="19" y="81"/>
                    <a:pt x="36" y="64"/>
                    <a:pt x="42" y="58"/>
                  </a:cubicBezTo>
                  <a:cubicBezTo>
                    <a:pt x="51" y="49"/>
                    <a:pt x="58" y="37"/>
                    <a:pt x="62" y="24"/>
                  </a:cubicBezTo>
                  <a:cubicBezTo>
                    <a:pt x="59" y="35"/>
                    <a:pt x="62" y="76"/>
                    <a:pt x="80" y="75"/>
                  </a:cubicBezTo>
                  <a:cubicBezTo>
                    <a:pt x="82" y="75"/>
                    <a:pt x="83" y="73"/>
                    <a:pt x="84" y="71"/>
                  </a:cubicBezTo>
                  <a:cubicBezTo>
                    <a:pt x="87" y="65"/>
                    <a:pt x="90" y="59"/>
                    <a:pt x="90" y="52"/>
                  </a:cubicBezTo>
                  <a:cubicBezTo>
                    <a:pt x="90" y="45"/>
                    <a:pt x="80" y="12"/>
                    <a:pt x="74" y="1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2" name="Freeform 38"/>
            <p:cNvSpPr/>
            <p:nvPr/>
          </p:nvSpPr>
          <p:spPr bwMode="auto">
            <a:xfrm>
              <a:off x="17297" y="6088"/>
              <a:ext cx="344" cy="88"/>
            </a:xfrm>
            <a:custGeom>
              <a:avLst/>
              <a:gdLst>
                <a:gd name="T0" fmla="*/ 12 w 25"/>
                <a:gd name="T1" fmla="*/ 6 h 6"/>
                <a:gd name="T2" fmla="*/ 1 w 25"/>
                <a:gd name="T3" fmla="*/ 3 h 6"/>
                <a:gd name="T4" fmla="*/ 1 w 25"/>
                <a:gd name="T5" fmla="*/ 2 h 6"/>
                <a:gd name="T6" fmla="*/ 2 w 25"/>
                <a:gd name="T7" fmla="*/ 1 h 6"/>
                <a:gd name="T8" fmla="*/ 23 w 25"/>
                <a:gd name="T9" fmla="*/ 1 h 6"/>
                <a:gd name="T10" fmla="*/ 25 w 25"/>
                <a:gd name="T11" fmla="*/ 1 h 6"/>
                <a:gd name="T12" fmla="*/ 24 w 25"/>
                <a:gd name="T13" fmla="*/ 3 h 6"/>
                <a:gd name="T14" fmla="*/ 12 w 2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
                  <a:moveTo>
                    <a:pt x="12" y="6"/>
                  </a:moveTo>
                  <a:cubicBezTo>
                    <a:pt x="8" y="6"/>
                    <a:pt x="4" y="5"/>
                    <a:pt x="1" y="3"/>
                  </a:cubicBezTo>
                  <a:cubicBezTo>
                    <a:pt x="0" y="3"/>
                    <a:pt x="0" y="2"/>
                    <a:pt x="1" y="2"/>
                  </a:cubicBezTo>
                  <a:cubicBezTo>
                    <a:pt x="1" y="1"/>
                    <a:pt x="2" y="1"/>
                    <a:pt x="2" y="1"/>
                  </a:cubicBezTo>
                  <a:cubicBezTo>
                    <a:pt x="8" y="5"/>
                    <a:pt x="17" y="5"/>
                    <a:pt x="23" y="1"/>
                  </a:cubicBezTo>
                  <a:cubicBezTo>
                    <a:pt x="24" y="0"/>
                    <a:pt x="24" y="0"/>
                    <a:pt x="25" y="1"/>
                  </a:cubicBezTo>
                  <a:cubicBezTo>
                    <a:pt x="25" y="1"/>
                    <a:pt x="25" y="2"/>
                    <a:pt x="24" y="3"/>
                  </a:cubicBezTo>
                  <a:cubicBezTo>
                    <a:pt x="21" y="5"/>
                    <a:pt x="16" y="6"/>
                    <a:pt x="12" y="6"/>
                  </a:cubicBezTo>
                  <a:close/>
                </a:path>
              </a:pathLst>
            </a:custGeom>
            <a:solidFill>
              <a:srgbClr val="BA74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sp>
          <p:nvSpPr>
            <p:cNvPr id="95" name="Freeform 41"/>
            <p:cNvSpPr/>
            <p:nvPr/>
          </p:nvSpPr>
          <p:spPr bwMode="auto">
            <a:xfrm>
              <a:off x="17589" y="7450"/>
              <a:ext cx="491" cy="593"/>
            </a:xfrm>
            <a:custGeom>
              <a:avLst/>
              <a:gdLst>
                <a:gd name="T0" fmla="*/ 0 w 36"/>
                <a:gd name="T1" fmla="*/ 27 h 43"/>
                <a:gd name="T2" fmla="*/ 9 w 36"/>
                <a:gd name="T3" fmla="*/ 42 h 43"/>
                <a:gd name="T4" fmla="*/ 28 w 36"/>
                <a:gd name="T5" fmla="*/ 29 h 43"/>
                <a:gd name="T6" fmla="*/ 32 w 36"/>
                <a:gd name="T7" fmla="*/ 19 h 43"/>
                <a:gd name="T8" fmla="*/ 33 w 36"/>
                <a:gd name="T9" fmla="*/ 8 h 43"/>
                <a:gd name="T10" fmla="*/ 31 w 36"/>
                <a:gd name="T11" fmla="*/ 1 h 43"/>
                <a:gd name="T12" fmla="*/ 28 w 36"/>
                <a:gd name="T13" fmla="*/ 10 h 43"/>
                <a:gd name="T14" fmla="*/ 17 w 36"/>
                <a:gd name="T15" fmla="*/ 11 h 43"/>
                <a:gd name="T16" fmla="*/ 15 w 36"/>
                <a:gd name="T17" fmla="*/ 1 h 43"/>
                <a:gd name="T18" fmla="*/ 10 w 36"/>
                <a:gd name="T19" fmla="*/ 18 h 43"/>
                <a:gd name="T20" fmla="*/ 0 w 36"/>
                <a:gd name="T21"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0" y="27"/>
                  </a:moveTo>
                  <a:cubicBezTo>
                    <a:pt x="0" y="27"/>
                    <a:pt x="8" y="43"/>
                    <a:pt x="9" y="42"/>
                  </a:cubicBezTo>
                  <a:cubicBezTo>
                    <a:pt x="9" y="41"/>
                    <a:pt x="28" y="29"/>
                    <a:pt x="28" y="29"/>
                  </a:cubicBezTo>
                  <a:cubicBezTo>
                    <a:pt x="28" y="29"/>
                    <a:pt x="36" y="23"/>
                    <a:pt x="32" y="19"/>
                  </a:cubicBezTo>
                  <a:cubicBezTo>
                    <a:pt x="29" y="16"/>
                    <a:pt x="35" y="10"/>
                    <a:pt x="33" y="8"/>
                  </a:cubicBezTo>
                  <a:cubicBezTo>
                    <a:pt x="32" y="6"/>
                    <a:pt x="31" y="1"/>
                    <a:pt x="31" y="1"/>
                  </a:cubicBezTo>
                  <a:cubicBezTo>
                    <a:pt x="28" y="10"/>
                    <a:pt x="28" y="10"/>
                    <a:pt x="28" y="10"/>
                  </a:cubicBezTo>
                  <a:cubicBezTo>
                    <a:pt x="17" y="11"/>
                    <a:pt x="17" y="11"/>
                    <a:pt x="17" y="11"/>
                  </a:cubicBezTo>
                  <a:cubicBezTo>
                    <a:pt x="17" y="11"/>
                    <a:pt x="17" y="2"/>
                    <a:pt x="15" y="1"/>
                  </a:cubicBezTo>
                  <a:cubicBezTo>
                    <a:pt x="13" y="0"/>
                    <a:pt x="10" y="18"/>
                    <a:pt x="10" y="18"/>
                  </a:cubicBezTo>
                  <a:lnTo>
                    <a:pt x="0" y="27"/>
                  </a:lnTo>
                  <a:close/>
                </a:path>
              </a:pathLst>
            </a:custGeom>
            <a:solidFill>
              <a:srgbClr val="E48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p>
          </p:txBody>
        </p:sp>
      </p:grpSp>
      <p:sp>
        <p:nvSpPr>
          <p:cNvPr id="3" name="文本框 2"/>
          <p:cNvSpPr txBox="1"/>
          <p:nvPr/>
        </p:nvSpPr>
        <p:spPr>
          <a:xfrm>
            <a:off x="1412875" y="990600"/>
            <a:ext cx="8663305" cy="267652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sz="2000" b="1" spc="100">
                <a:solidFill>
                  <a:schemeClr val="tx1"/>
                </a:solidFill>
                <a:uFillTx/>
                <a:latin typeface="微软雅黑" panose="020B0503020204020204" pitchFamily="34" charset="-122"/>
                <a:ea typeface="微软雅黑" panose="020B0503020204020204" pitchFamily="34" charset="-122"/>
              </a:rPr>
              <a:t>案例</a:t>
            </a:r>
            <a:r>
              <a:rPr lang="en-US" sz="2000" b="1" spc="100">
                <a:solidFill>
                  <a:schemeClr val="tx1"/>
                </a:solidFill>
                <a:uFillTx/>
                <a:latin typeface="微软雅黑" panose="020B0503020204020204" pitchFamily="34" charset="-122"/>
                <a:ea typeface="微软雅黑" panose="020B0503020204020204" pitchFamily="34" charset="-122"/>
              </a:rPr>
              <a:t>1</a:t>
            </a:r>
            <a:endParaRPr sz="2000" b="1"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2021年6月29日，</a:t>
            </a:r>
            <a:r>
              <a:rPr lang="en-US" sz="2000" spc="100">
                <a:solidFill>
                  <a:schemeClr val="tx1"/>
                </a:solidFill>
                <a:uFillTx/>
                <a:latin typeface="微软雅黑" panose="020B0503020204020204" pitchFamily="34" charset="-122"/>
                <a:ea typeface="微软雅黑" panose="020B0503020204020204" pitchFamily="34" charset="-122"/>
              </a:rPr>
              <a:t>G</a:t>
            </a:r>
            <a:r>
              <a:rPr sz="2000" spc="100">
                <a:solidFill>
                  <a:schemeClr val="tx1"/>
                </a:solidFill>
                <a:uFillTx/>
                <a:latin typeface="微软雅黑" panose="020B0503020204020204" pitchFamily="34" charset="-122"/>
                <a:ea typeface="微软雅黑" panose="020B0503020204020204" pitchFamily="34" charset="-122"/>
              </a:rPr>
              <a:t>同学在</a:t>
            </a:r>
            <a:r>
              <a:rPr lang="zh-CN" sz="2000" spc="100">
                <a:solidFill>
                  <a:schemeClr val="tx1"/>
                </a:solidFill>
                <a:uFillTx/>
                <a:latin typeface="微软雅黑" panose="020B0503020204020204" pitchFamily="34" charset="-122"/>
                <a:ea typeface="微软雅黑" panose="020B0503020204020204" pitchFamily="34" charset="-122"/>
              </a:rPr>
              <a:t>某课程</a:t>
            </a:r>
            <a:r>
              <a:rPr sz="2000" spc="100">
                <a:solidFill>
                  <a:schemeClr val="tx1"/>
                </a:solidFill>
                <a:uFillTx/>
                <a:latin typeface="微软雅黑" panose="020B0503020204020204" pitchFamily="34" charset="-122"/>
                <a:ea typeface="微软雅黑" panose="020B0503020204020204" pitchFamily="34" charset="-122"/>
              </a:rPr>
              <a:t>考试过程中，使用手机通过考前加入的QQ群发送试题和接收答案，伙同考场外人员实施作弊。根据《浙江师范大学考试管理规定》第五十条第二、三项和《浙江师范大学学生违纪处分规定》第二十八条第一款第三项的规定，经研究，决定给予</a:t>
            </a:r>
            <a:r>
              <a:rPr lang="en-US" sz="2000" spc="100">
                <a:solidFill>
                  <a:schemeClr val="tx1"/>
                </a:solidFill>
                <a:uFillTx/>
                <a:latin typeface="微软雅黑" panose="020B0503020204020204" pitchFamily="34" charset="-122"/>
                <a:ea typeface="微软雅黑" panose="020B0503020204020204" pitchFamily="34" charset="-122"/>
              </a:rPr>
              <a:t>G</a:t>
            </a:r>
            <a:r>
              <a:rPr sz="2000" spc="100">
                <a:solidFill>
                  <a:schemeClr val="tx1"/>
                </a:solidFill>
                <a:uFillTx/>
                <a:latin typeface="微软雅黑" panose="020B0503020204020204" pitchFamily="34" charset="-122"/>
                <a:ea typeface="微软雅黑" panose="020B0503020204020204" pitchFamily="34" charset="-122"/>
              </a:rPr>
              <a:t>开除学籍处分。</a:t>
            </a:r>
            <a:endParaRPr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（浙师学字〔2021〕121号）</a:t>
            </a:r>
            <a:endParaRPr sz="2000" spc="100">
              <a:solidFill>
                <a:schemeClr val="tx1"/>
              </a:solidFill>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1412875" y="3703320"/>
            <a:ext cx="8663305" cy="267652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sz="2000" b="1" spc="100">
                <a:solidFill>
                  <a:schemeClr val="tx1"/>
                </a:solidFill>
                <a:uFillTx/>
                <a:latin typeface="微软雅黑" panose="020B0503020204020204" pitchFamily="34" charset="-122"/>
                <a:ea typeface="微软雅黑" panose="020B0503020204020204" pitchFamily="34" charset="-122"/>
              </a:rPr>
              <a:t>案例</a:t>
            </a:r>
            <a:r>
              <a:rPr lang="en-US" sz="2000" b="1" spc="100">
                <a:solidFill>
                  <a:schemeClr val="tx1"/>
                </a:solidFill>
                <a:uFillTx/>
                <a:latin typeface="微软雅黑" panose="020B0503020204020204" pitchFamily="34" charset="-122"/>
                <a:ea typeface="微软雅黑" panose="020B0503020204020204" pitchFamily="34" charset="-122"/>
              </a:rPr>
              <a:t>2</a:t>
            </a:r>
            <a:endParaRPr sz="2000" b="1" spc="100">
              <a:solidFill>
                <a:schemeClr val="tx1"/>
              </a:solidFill>
              <a:uFillTx/>
              <a:latin typeface="微软雅黑" panose="020B0503020204020204" pitchFamily="34" charset="-122"/>
              <a:ea typeface="微软雅黑" panose="020B0503020204020204" pitchFamily="34" charset="-122"/>
            </a:endParaRPr>
          </a:p>
          <a:p>
            <a:pPr algn="just"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2021年6月28日，</a:t>
            </a:r>
            <a:r>
              <a:rPr lang="en-US" sz="2000" spc="100">
                <a:solidFill>
                  <a:schemeClr val="tx1"/>
                </a:solidFill>
                <a:uFillTx/>
                <a:latin typeface="微软雅黑" panose="020B0503020204020204" pitchFamily="34" charset="-122"/>
                <a:ea typeface="微软雅黑" panose="020B0503020204020204" pitchFamily="34" charset="-122"/>
              </a:rPr>
              <a:t>H</a:t>
            </a:r>
            <a:r>
              <a:rPr sz="2000" spc="100">
                <a:solidFill>
                  <a:schemeClr val="tx1"/>
                </a:solidFill>
                <a:uFillTx/>
                <a:latin typeface="微软雅黑" panose="020B0503020204020204" pitchFamily="34" charset="-122"/>
                <a:ea typeface="微软雅黑" panose="020B0503020204020204" pitchFamily="34" charset="-122"/>
              </a:rPr>
              <a:t>同学在</a:t>
            </a:r>
            <a:r>
              <a:rPr lang="zh-CN" sz="2000" spc="100">
                <a:solidFill>
                  <a:schemeClr val="tx1"/>
                </a:solidFill>
                <a:uFillTx/>
                <a:latin typeface="微软雅黑" panose="020B0503020204020204" pitchFamily="34" charset="-122"/>
                <a:ea typeface="微软雅黑" panose="020B0503020204020204" pitchFamily="34" charset="-122"/>
              </a:rPr>
              <a:t>某课程</a:t>
            </a:r>
            <a:r>
              <a:rPr sz="2000" spc="100">
                <a:solidFill>
                  <a:schemeClr val="tx1"/>
                </a:solidFill>
                <a:uFillTx/>
                <a:latin typeface="微软雅黑" panose="020B0503020204020204" pitchFamily="34" charset="-122"/>
                <a:ea typeface="微软雅黑" panose="020B0503020204020204" pitchFamily="34" charset="-122"/>
              </a:rPr>
              <a:t>考试过程中，携带具有发送或接收信息功能的设备。且该生在留校察看处分期限内违纪。根据《浙江师范大学考试管理规定》第四十九条第四项和《浙江师范大学学生违纪处分规定》第二十八条第一款第二项和第十条第二款的规定，经研究，决定给予</a:t>
            </a:r>
            <a:r>
              <a:rPr lang="en-US" sz="2000" spc="100">
                <a:solidFill>
                  <a:schemeClr val="tx1"/>
                </a:solidFill>
                <a:uFillTx/>
                <a:latin typeface="微软雅黑" panose="020B0503020204020204" pitchFamily="34" charset="-122"/>
                <a:ea typeface="微软雅黑" panose="020B0503020204020204" pitchFamily="34" charset="-122"/>
              </a:rPr>
              <a:t>H</a:t>
            </a:r>
            <a:r>
              <a:rPr sz="2000" spc="100">
                <a:solidFill>
                  <a:schemeClr val="tx1"/>
                </a:solidFill>
                <a:uFillTx/>
                <a:latin typeface="微软雅黑" panose="020B0503020204020204" pitchFamily="34" charset="-122"/>
                <a:ea typeface="微软雅黑" panose="020B0503020204020204" pitchFamily="34" charset="-122"/>
              </a:rPr>
              <a:t>开除学籍处分。</a:t>
            </a:r>
            <a:endParaRPr sz="2000" spc="100">
              <a:solidFill>
                <a:schemeClr val="tx1"/>
              </a:solidFill>
              <a:uFillTx/>
              <a:latin typeface="微软雅黑" panose="020B0503020204020204" pitchFamily="34" charset="-122"/>
              <a:ea typeface="微软雅黑" panose="020B0503020204020204" pitchFamily="34" charset="-122"/>
            </a:endParaRPr>
          </a:p>
          <a:p>
            <a:pPr algn="r" fontAlgn="auto">
              <a:lnSpc>
                <a:spcPct val="120000"/>
              </a:lnSpc>
            </a:pPr>
            <a:r>
              <a:rPr sz="2000" spc="100">
                <a:solidFill>
                  <a:schemeClr val="tx1"/>
                </a:solidFill>
                <a:uFillTx/>
                <a:latin typeface="微软雅黑" panose="020B0503020204020204" pitchFamily="34" charset="-122"/>
                <a:ea typeface="微软雅黑" panose="020B0503020204020204" pitchFamily="34" charset="-122"/>
              </a:rPr>
              <a:t>（浙师学字〔2021〕147号）</a:t>
            </a:r>
            <a:endParaRPr sz="2000" spc="100">
              <a:solidFill>
                <a:schemeClr val="tx1"/>
              </a:solidFill>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2700" y="93345"/>
            <a:ext cx="12252960" cy="633730"/>
            <a:chOff x="-20" y="147"/>
            <a:chExt cx="19296" cy="998"/>
          </a:xfrm>
        </p:grpSpPr>
        <p:grpSp>
          <p:nvGrpSpPr>
            <p:cNvPr id="2" name="组合 1"/>
            <p:cNvGrpSpPr/>
            <p:nvPr/>
          </p:nvGrpSpPr>
          <p:grpSpPr>
            <a:xfrm>
              <a:off x="-20" y="147"/>
              <a:ext cx="15891" cy="998"/>
              <a:chOff x="-158" y="178"/>
              <a:chExt cx="15891" cy="998"/>
            </a:xfrm>
          </p:grpSpPr>
          <p:sp>
            <p:nvSpPr>
              <p:cNvPr id="18" name="矩形 17"/>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p:cNvPicPr>
                <a:picLocks noChangeAspect="1"/>
              </p:cNvPicPr>
              <p:nvPr/>
            </p:nvPicPr>
            <p:blipFill>
              <a:blip r:embed="rId1"/>
              <a:stretch>
                <a:fillRect/>
              </a:stretch>
            </p:blipFill>
            <p:spPr>
              <a:xfrm>
                <a:off x="106" y="252"/>
                <a:ext cx="2732" cy="683"/>
              </a:xfrm>
              <a:prstGeom prst="rect">
                <a:avLst/>
              </a:prstGeom>
            </p:spPr>
          </p:pic>
          <p:sp>
            <p:nvSpPr>
              <p:cNvPr id="24" name="文本框 23"/>
              <p:cNvSpPr txBox="1"/>
              <p:nvPr/>
            </p:nvSpPr>
            <p:spPr>
              <a:xfrm>
                <a:off x="4594" y="451"/>
                <a:ext cx="11139"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常见的考试违规行为及其处理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grpSp>
        <p:sp>
          <p:nvSpPr>
            <p:cNvPr id="25" name="矩形 24"/>
            <p:cNvSpPr/>
            <p:nvPr/>
          </p:nvSpPr>
          <p:spPr>
            <a:xfrm>
              <a:off x="12223" y="711"/>
              <a:ext cx="7053" cy="297"/>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81" name="Freeform: Shape 49"/>
          <p:cNvSpPr/>
          <p:nvPr/>
        </p:nvSpPr>
        <p:spPr>
          <a:xfrm>
            <a:off x="-12700" y="3616325"/>
            <a:ext cx="4192905" cy="3245485"/>
          </a:xfrm>
          <a:custGeom>
            <a:avLst/>
            <a:gdLst>
              <a:gd name="connsiteX0" fmla="*/ 0 w 5861387"/>
              <a:gd name="connsiteY0" fmla="*/ 0 h 4428035"/>
              <a:gd name="connsiteX1" fmla="*/ 133086 w 5861387"/>
              <a:gd name="connsiteY1" fmla="*/ 142777 h 4428035"/>
              <a:gd name="connsiteX2" fmla="*/ 1600892 w 5861387"/>
              <a:gd name="connsiteY2" fmla="*/ 2735428 h 4428035"/>
              <a:gd name="connsiteX3" fmla="*/ 5565756 w 5861387"/>
              <a:gd name="connsiteY3" fmla="*/ 4206490 h 4428035"/>
              <a:gd name="connsiteX4" fmla="*/ 5837134 w 5861387"/>
              <a:gd name="connsiteY4" fmla="*/ 4405710 h 4428035"/>
              <a:gd name="connsiteX5" fmla="*/ 5861387 w 5861387"/>
              <a:gd name="connsiteY5" fmla="*/ 4428035 h 4428035"/>
              <a:gd name="connsiteX6" fmla="*/ 0 w 5861387"/>
              <a:gd name="connsiteY6" fmla="*/ 4428035 h 4428035"/>
              <a:gd name="connsiteX0-1" fmla="*/ 0 w 5904146"/>
              <a:gd name="connsiteY0-2" fmla="*/ 0 h 4428035"/>
              <a:gd name="connsiteX1-3" fmla="*/ 133086 w 5904146"/>
              <a:gd name="connsiteY1-4" fmla="*/ 142777 h 4428035"/>
              <a:gd name="connsiteX2-5" fmla="*/ 2146448 w 5904146"/>
              <a:gd name="connsiteY2-6" fmla="*/ 2663445 h 4428035"/>
              <a:gd name="connsiteX3-7" fmla="*/ 5565756 w 5904146"/>
              <a:gd name="connsiteY3-8" fmla="*/ 4206490 h 4428035"/>
              <a:gd name="connsiteX4-9" fmla="*/ 5837134 w 5904146"/>
              <a:gd name="connsiteY4-10" fmla="*/ 4405710 h 4428035"/>
              <a:gd name="connsiteX5-11" fmla="*/ 5861387 w 5904146"/>
              <a:gd name="connsiteY5-12" fmla="*/ 4428035 h 4428035"/>
              <a:gd name="connsiteX6-13" fmla="*/ 0 w 5904146"/>
              <a:gd name="connsiteY6-14" fmla="*/ 4428035 h 4428035"/>
              <a:gd name="connsiteX7" fmla="*/ 0 w 5904146"/>
              <a:gd name="connsiteY7" fmla="*/ 0 h 4428035"/>
              <a:gd name="connsiteX0-15" fmla="*/ 0 w 5861387"/>
              <a:gd name="connsiteY0-16" fmla="*/ 0 h 4433011"/>
              <a:gd name="connsiteX1-17" fmla="*/ 133086 w 5861387"/>
              <a:gd name="connsiteY1-18" fmla="*/ 142777 h 4433011"/>
              <a:gd name="connsiteX2-19" fmla="*/ 2820369 w 5861387"/>
              <a:gd name="connsiteY2-20" fmla="*/ 1979602 h 4433011"/>
              <a:gd name="connsiteX3-21" fmla="*/ 5565756 w 5861387"/>
              <a:gd name="connsiteY3-22" fmla="*/ 4206490 h 4433011"/>
              <a:gd name="connsiteX4-23" fmla="*/ 5837134 w 5861387"/>
              <a:gd name="connsiteY4-24" fmla="*/ 4405710 h 4433011"/>
              <a:gd name="connsiteX5-25" fmla="*/ 5861387 w 5861387"/>
              <a:gd name="connsiteY5-26" fmla="*/ 4428035 h 4433011"/>
              <a:gd name="connsiteX6-27" fmla="*/ 0 w 5861387"/>
              <a:gd name="connsiteY6-28" fmla="*/ 4428035 h 4433011"/>
              <a:gd name="connsiteX7-29" fmla="*/ 0 w 5861387"/>
              <a:gd name="connsiteY7-30" fmla="*/ 0 h 44330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5861387" h="4433011">
                <a:moveTo>
                  <a:pt x="0" y="0"/>
                </a:moveTo>
                <a:lnTo>
                  <a:pt x="133086" y="142777"/>
                </a:lnTo>
                <a:cubicBezTo>
                  <a:pt x="735877" y="873359"/>
                  <a:pt x="1984724" y="1346228"/>
                  <a:pt x="2820369" y="1979602"/>
                </a:cubicBezTo>
                <a:cubicBezTo>
                  <a:pt x="3775393" y="2703458"/>
                  <a:pt x="5062962" y="3802139"/>
                  <a:pt x="5565756" y="4206490"/>
                </a:cubicBezTo>
                <a:cubicBezTo>
                  <a:pt x="6068550" y="4610841"/>
                  <a:pt x="5752193" y="4335901"/>
                  <a:pt x="5837134" y="4405710"/>
                </a:cubicBezTo>
                <a:lnTo>
                  <a:pt x="5861387" y="4428035"/>
                </a:lnTo>
                <a:lnTo>
                  <a:pt x="0" y="4428035"/>
                </a:lnTo>
                <a:lnTo>
                  <a:pt x="0" y="0"/>
                </a:lnTo>
                <a:close/>
              </a:path>
            </a:pathLst>
          </a:custGeom>
          <a:solidFill>
            <a:srgbClr val="FEF5D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sp>
        <p:nvSpPr>
          <p:cNvPr id="82" name="Freeform: Shape 48"/>
          <p:cNvSpPr/>
          <p:nvPr/>
        </p:nvSpPr>
        <p:spPr>
          <a:xfrm>
            <a:off x="-12700" y="4613910"/>
            <a:ext cx="6326505" cy="2244090"/>
          </a:xfrm>
          <a:custGeom>
            <a:avLst/>
            <a:gdLst>
              <a:gd name="connsiteX0" fmla="*/ 0 w 7694921"/>
              <a:gd name="connsiteY0" fmla="*/ 0 h 2729032"/>
              <a:gd name="connsiteX1" fmla="*/ 89009 w 7694921"/>
              <a:gd name="connsiteY1" fmla="*/ 36758 h 2729032"/>
              <a:gd name="connsiteX2" fmla="*/ 1065549 w 7694921"/>
              <a:gd name="connsiteY2" fmla="*/ 473274 h 2729032"/>
              <a:gd name="connsiteX3" fmla="*/ 2741928 w 7694921"/>
              <a:gd name="connsiteY3" fmla="*/ 1506514 h 2729032"/>
              <a:gd name="connsiteX4" fmla="*/ 5546436 w 7694921"/>
              <a:gd name="connsiteY4" fmla="*/ 1622489 h 2729032"/>
              <a:gd name="connsiteX5" fmla="*/ 7561990 w 7694921"/>
              <a:gd name="connsiteY5" fmla="*/ 2628778 h 2729032"/>
              <a:gd name="connsiteX6" fmla="*/ 7694921 w 7694921"/>
              <a:gd name="connsiteY6" fmla="*/ 2729032 h 2729032"/>
              <a:gd name="connsiteX7" fmla="*/ 0 w 7694921"/>
              <a:gd name="connsiteY7" fmla="*/ 2729032 h 2729032"/>
              <a:gd name="connsiteX0-1" fmla="*/ 0 w 7694921"/>
              <a:gd name="connsiteY0-2" fmla="*/ 0 h 2729032"/>
              <a:gd name="connsiteX1-3" fmla="*/ 89009 w 7694921"/>
              <a:gd name="connsiteY1-4" fmla="*/ 36758 h 2729032"/>
              <a:gd name="connsiteX2-5" fmla="*/ 1065549 w 7694921"/>
              <a:gd name="connsiteY2-6" fmla="*/ 473274 h 2729032"/>
              <a:gd name="connsiteX3-7" fmla="*/ 2712900 w 7694921"/>
              <a:gd name="connsiteY3-8" fmla="*/ 1303314 h 2729032"/>
              <a:gd name="connsiteX4-9" fmla="*/ 5546436 w 7694921"/>
              <a:gd name="connsiteY4-10" fmla="*/ 1622489 h 2729032"/>
              <a:gd name="connsiteX5-11" fmla="*/ 7561990 w 7694921"/>
              <a:gd name="connsiteY5-12" fmla="*/ 2628778 h 2729032"/>
              <a:gd name="connsiteX6-13" fmla="*/ 7694921 w 7694921"/>
              <a:gd name="connsiteY6-14" fmla="*/ 2729032 h 2729032"/>
              <a:gd name="connsiteX7-15" fmla="*/ 0 w 7694921"/>
              <a:gd name="connsiteY7-16" fmla="*/ 2729032 h 2729032"/>
              <a:gd name="connsiteX8" fmla="*/ 0 w 7694921"/>
              <a:gd name="connsiteY8" fmla="*/ 0 h 27290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 y="connsiteY8"/>
              </a:cxn>
            </a:cxnLst>
            <a:rect l="l" t="t" r="r" b="b"/>
            <a:pathLst>
              <a:path w="7694921" h="2729032">
                <a:moveTo>
                  <a:pt x="0" y="0"/>
                </a:moveTo>
                <a:lnTo>
                  <a:pt x="89009" y="36758"/>
                </a:lnTo>
                <a:cubicBezTo>
                  <a:pt x="452145" y="188688"/>
                  <a:pt x="628234" y="262181"/>
                  <a:pt x="1065549" y="473274"/>
                </a:cubicBezTo>
                <a:cubicBezTo>
                  <a:pt x="1502864" y="684367"/>
                  <a:pt x="1966086" y="1111778"/>
                  <a:pt x="2712900" y="1303314"/>
                </a:cubicBezTo>
                <a:cubicBezTo>
                  <a:pt x="3459715" y="1494849"/>
                  <a:pt x="4738254" y="1401578"/>
                  <a:pt x="5546436" y="1622489"/>
                </a:cubicBezTo>
                <a:cubicBezTo>
                  <a:pt x="6354618" y="1843400"/>
                  <a:pt x="6979723" y="2221417"/>
                  <a:pt x="7561990" y="2628778"/>
                </a:cubicBezTo>
                <a:lnTo>
                  <a:pt x="7694921" y="2729032"/>
                </a:lnTo>
                <a:lnTo>
                  <a:pt x="0" y="2729032"/>
                </a:lnTo>
                <a:lnTo>
                  <a:pt x="0" y="0"/>
                </a:lnTo>
                <a:close/>
              </a:path>
            </a:pathLst>
          </a:custGeom>
          <a:solidFill>
            <a:srgbClr val="FAD88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sp>
        <p:nvSpPr>
          <p:cNvPr id="83" name="Freeform 203"/>
          <p:cNvSpPr/>
          <p:nvPr/>
        </p:nvSpPr>
        <p:spPr bwMode="auto">
          <a:xfrm>
            <a:off x="0" y="6431274"/>
            <a:ext cx="1726758" cy="426726"/>
          </a:xfrm>
          <a:custGeom>
            <a:avLst/>
            <a:gdLst>
              <a:gd name="T0" fmla="*/ 0 w 185"/>
              <a:gd name="T1" fmla="*/ 46 h 46"/>
              <a:gd name="T2" fmla="*/ 184 w 185"/>
              <a:gd name="T3" fmla="*/ 46 h 46"/>
              <a:gd name="T4" fmla="*/ 167 w 185"/>
              <a:gd name="T5" fmla="*/ 19 h 46"/>
              <a:gd name="T6" fmla="*/ 139 w 185"/>
              <a:gd name="T7" fmla="*/ 27 h 46"/>
              <a:gd name="T8" fmla="*/ 94 w 185"/>
              <a:gd name="T9" fmla="*/ 2 h 46"/>
              <a:gd name="T10" fmla="*/ 60 w 185"/>
              <a:gd name="T11" fmla="*/ 31 h 46"/>
              <a:gd name="T12" fmla="*/ 52 w 185"/>
              <a:gd name="T13" fmla="*/ 27 h 46"/>
              <a:gd name="T14" fmla="*/ 28 w 185"/>
              <a:gd name="T15" fmla="*/ 25 h 46"/>
              <a:gd name="T16" fmla="*/ 0 w 185"/>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46">
                <a:moveTo>
                  <a:pt x="0" y="46"/>
                </a:moveTo>
                <a:cubicBezTo>
                  <a:pt x="184" y="46"/>
                  <a:pt x="184" y="46"/>
                  <a:pt x="184" y="46"/>
                </a:cubicBezTo>
                <a:cubicBezTo>
                  <a:pt x="184" y="46"/>
                  <a:pt x="185" y="17"/>
                  <a:pt x="167" y="19"/>
                </a:cubicBezTo>
                <a:cubicBezTo>
                  <a:pt x="150" y="21"/>
                  <a:pt x="152" y="29"/>
                  <a:pt x="139" y="27"/>
                </a:cubicBezTo>
                <a:cubicBezTo>
                  <a:pt x="136" y="26"/>
                  <a:pt x="127" y="0"/>
                  <a:pt x="94" y="2"/>
                </a:cubicBezTo>
                <a:cubicBezTo>
                  <a:pt x="74" y="4"/>
                  <a:pt x="68" y="29"/>
                  <a:pt x="60" y="31"/>
                </a:cubicBezTo>
                <a:cubicBezTo>
                  <a:pt x="57" y="32"/>
                  <a:pt x="55" y="29"/>
                  <a:pt x="52" y="27"/>
                </a:cubicBezTo>
                <a:cubicBezTo>
                  <a:pt x="48" y="24"/>
                  <a:pt x="42" y="22"/>
                  <a:pt x="28" y="25"/>
                </a:cubicBezTo>
                <a:cubicBezTo>
                  <a:pt x="5" y="31"/>
                  <a:pt x="0" y="46"/>
                  <a:pt x="0" y="46"/>
                </a:cubicBezTo>
              </a:path>
            </a:pathLst>
          </a:custGeom>
          <a:solidFill>
            <a:schemeClr val="accent5"/>
          </a:solidFill>
          <a:ln>
            <a:noFill/>
          </a:ln>
        </p:spPr>
        <p:txBody>
          <a:bodyPr vert="horz" wrap="square" lIns="91440" tIns="45720" rIns="91440" bIns="45720" numCol="1" anchor="t" anchorCtr="0" compatLnSpc="1"/>
          <a:p>
            <a:endParaRPr lang="id-ID"/>
          </a:p>
        </p:txBody>
      </p:sp>
      <p:sp>
        <p:nvSpPr>
          <p:cNvPr id="84" name="Freeform 159"/>
          <p:cNvSpPr/>
          <p:nvPr/>
        </p:nvSpPr>
        <p:spPr bwMode="auto">
          <a:xfrm flipH="1">
            <a:off x="3311575" y="6612589"/>
            <a:ext cx="999656" cy="245411"/>
          </a:xfrm>
          <a:custGeom>
            <a:avLst/>
            <a:gdLst>
              <a:gd name="T0" fmla="*/ 236 w 236"/>
              <a:gd name="T1" fmla="*/ 58 h 58"/>
              <a:gd name="T2" fmla="*/ 1 w 236"/>
              <a:gd name="T3" fmla="*/ 58 h 58"/>
              <a:gd name="T4" fmla="*/ 23 w 236"/>
              <a:gd name="T5" fmla="*/ 24 h 58"/>
              <a:gd name="T6" fmla="*/ 59 w 236"/>
              <a:gd name="T7" fmla="*/ 34 h 58"/>
              <a:gd name="T8" fmla="*/ 116 w 236"/>
              <a:gd name="T9" fmla="*/ 3 h 58"/>
              <a:gd name="T10" fmla="*/ 160 w 236"/>
              <a:gd name="T11" fmla="*/ 39 h 58"/>
              <a:gd name="T12" fmla="*/ 200 w 236"/>
              <a:gd name="T13" fmla="*/ 32 h 58"/>
              <a:gd name="T14" fmla="*/ 236 w 23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58">
                <a:moveTo>
                  <a:pt x="236" y="58"/>
                </a:moveTo>
                <a:cubicBezTo>
                  <a:pt x="1" y="58"/>
                  <a:pt x="1" y="58"/>
                  <a:pt x="1" y="58"/>
                </a:cubicBezTo>
                <a:cubicBezTo>
                  <a:pt x="1" y="58"/>
                  <a:pt x="0" y="21"/>
                  <a:pt x="23" y="24"/>
                </a:cubicBezTo>
                <a:cubicBezTo>
                  <a:pt x="45" y="27"/>
                  <a:pt x="42" y="37"/>
                  <a:pt x="59" y="34"/>
                </a:cubicBezTo>
                <a:cubicBezTo>
                  <a:pt x="63" y="33"/>
                  <a:pt x="74" y="0"/>
                  <a:pt x="116" y="3"/>
                </a:cubicBezTo>
                <a:cubicBezTo>
                  <a:pt x="142" y="5"/>
                  <a:pt x="150" y="37"/>
                  <a:pt x="160" y="39"/>
                </a:cubicBezTo>
                <a:cubicBezTo>
                  <a:pt x="170" y="42"/>
                  <a:pt x="169" y="24"/>
                  <a:pt x="200" y="32"/>
                </a:cubicBezTo>
                <a:cubicBezTo>
                  <a:pt x="231" y="39"/>
                  <a:pt x="236" y="58"/>
                  <a:pt x="236" y="58"/>
                </a:cubicBezTo>
                <a:close/>
              </a:path>
            </a:pathLst>
          </a:custGeom>
          <a:solidFill>
            <a:schemeClr val="accent5"/>
          </a:solidFill>
          <a:ln>
            <a:noFill/>
          </a:ln>
        </p:spPr>
        <p:txBody>
          <a:bodyPr vert="horz" wrap="square" lIns="91440" tIns="45720" rIns="91440" bIns="45720" numCol="1" anchor="t" anchorCtr="0" compatLnSpc="1"/>
          <a:p>
            <a:endParaRPr lang="id-ID"/>
          </a:p>
        </p:txBody>
      </p:sp>
      <p:sp>
        <p:nvSpPr>
          <p:cNvPr id="103" name="Freeform: Shape 102"/>
          <p:cNvSpPr/>
          <p:nvPr/>
        </p:nvSpPr>
        <p:spPr>
          <a:xfrm>
            <a:off x="8805514" y="2770174"/>
            <a:ext cx="3386485" cy="4087826"/>
          </a:xfrm>
          <a:custGeom>
            <a:avLst/>
            <a:gdLst>
              <a:gd name="connsiteX0" fmla="*/ 3844672 w 3844672"/>
              <a:gd name="connsiteY0" fmla="*/ 0 h 4640904"/>
              <a:gd name="connsiteX1" fmla="*/ 3844672 w 3844672"/>
              <a:gd name="connsiteY1" fmla="*/ 4640904 h 4640904"/>
              <a:gd name="connsiteX2" fmla="*/ 0 w 3844672"/>
              <a:gd name="connsiteY2" fmla="*/ 4640904 h 4640904"/>
              <a:gd name="connsiteX3" fmla="*/ 67201 w 3844672"/>
              <a:gd name="connsiteY3" fmla="*/ 4557595 h 4640904"/>
              <a:gd name="connsiteX4" fmla="*/ 155579 w 3844672"/>
              <a:gd name="connsiteY4" fmla="*/ 4450404 h 4640904"/>
              <a:gd name="connsiteX5" fmla="*/ 1679579 w 3844672"/>
              <a:gd name="connsiteY5" fmla="*/ 3135954 h 4640904"/>
              <a:gd name="connsiteX6" fmla="*/ 2212979 w 3844672"/>
              <a:gd name="connsiteY6" fmla="*/ 888054 h 4640904"/>
              <a:gd name="connsiteX7" fmla="*/ 3770826 w 3844672"/>
              <a:gd name="connsiteY7" fmla="*/ 24379 h 464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4672" h="4640904">
                <a:moveTo>
                  <a:pt x="3844672" y="0"/>
                </a:moveTo>
                <a:lnTo>
                  <a:pt x="3844672" y="4640904"/>
                </a:lnTo>
                <a:lnTo>
                  <a:pt x="0" y="4640904"/>
                </a:lnTo>
                <a:lnTo>
                  <a:pt x="67201" y="4557595"/>
                </a:lnTo>
                <a:cubicBezTo>
                  <a:pt x="97288" y="4520713"/>
                  <a:pt x="126806" y="4484932"/>
                  <a:pt x="155579" y="4450404"/>
                </a:cubicBezTo>
                <a:cubicBezTo>
                  <a:pt x="615954" y="3897954"/>
                  <a:pt x="1336679" y="3729679"/>
                  <a:pt x="1679579" y="3135954"/>
                </a:cubicBezTo>
                <a:cubicBezTo>
                  <a:pt x="2022479" y="2542229"/>
                  <a:pt x="1644654" y="1446854"/>
                  <a:pt x="2212979" y="888054"/>
                </a:cubicBezTo>
                <a:cubicBezTo>
                  <a:pt x="2532662" y="573729"/>
                  <a:pt x="3149703" y="242326"/>
                  <a:pt x="3770826" y="24379"/>
                </a:cubicBezTo>
                <a:close/>
              </a:path>
            </a:pathLst>
          </a:custGeom>
          <a:solidFill>
            <a:srgbClr val="FAD887">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id-ID"/>
          </a:p>
        </p:txBody>
      </p:sp>
      <p:grpSp>
        <p:nvGrpSpPr>
          <p:cNvPr id="2" name="组合 1"/>
          <p:cNvGrpSpPr/>
          <p:nvPr/>
        </p:nvGrpSpPr>
        <p:grpSpPr>
          <a:xfrm>
            <a:off x="-100330" y="113030"/>
            <a:ext cx="10090785" cy="633730"/>
            <a:chOff x="-158" y="178"/>
            <a:chExt cx="15891" cy="998"/>
          </a:xfrm>
        </p:grpSpPr>
        <p:sp>
          <p:nvSpPr>
            <p:cNvPr id="3" name="矩形 2"/>
            <p:cNvSpPr/>
            <p:nvPr/>
          </p:nvSpPr>
          <p:spPr>
            <a:xfrm>
              <a:off x="-158" y="178"/>
              <a:ext cx="3856" cy="83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3941" y="178"/>
              <a:ext cx="167" cy="831"/>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4296" y="519"/>
              <a:ext cx="167" cy="490"/>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p:cNvPicPr>
              <a:picLocks noChangeAspect="1"/>
            </p:cNvPicPr>
            <p:nvPr/>
          </p:nvPicPr>
          <p:blipFill>
            <a:blip r:embed="rId1"/>
            <a:stretch>
              <a:fillRect/>
            </a:stretch>
          </p:blipFill>
          <p:spPr>
            <a:xfrm>
              <a:off x="106" y="252"/>
              <a:ext cx="2732" cy="683"/>
            </a:xfrm>
            <a:prstGeom prst="rect">
              <a:avLst/>
            </a:prstGeom>
          </p:spPr>
        </p:pic>
        <p:sp>
          <p:nvSpPr>
            <p:cNvPr id="8" name="文本框 7"/>
            <p:cNvSpPr txBox="1"/>
            <p:nvPr/>
          </p:nvSpPr>
          <p:spPr>
            <a:xfrm>
              <a:off x="4594" y="451"/>
              <a:ext cx="11139" cy="725"/>
            </a:xfrm>
            <a:prstGeom prst="rect">
              <a:avLst/>
            </a:prstGeom>
            <a:noFill/>
          </p:spPr>
          <p:txBody>
            <a:bodyPr wrap="square" rtlCol="0">
              <a:spAutoFit/>
            </a:bodyPr>
            <a:p>
              <a:r>
                <a:rPr lang="en-US" altLang="zh-CN" sz="2400" b="1">
                  <a:solidFill>
                    <a:srgbClr val="AA6500"/>
                  </a:solidFill>
                  <a:latin typeface="微软雅黑" panose="020B0503020204020204" pitchFamily="34" charset="-122"/>
                  <a:ea typeface="微软雅黑" panose="020B0503020204020204" pitchFamily="34" charset="-122"/>
                </a:rPr>
                <a:t>02 </a:t>
              </a:r>
              <a:r>
                <a:rPr lang="zh-CN" altLang="en-US" sz="2400" b="1">
                  <a:solidFill>
                    <a:srgbClr val="AA6500"/>
                  </a:solidFill>
                  <a:latin typeface="微软雅黑" panose="020B0503020204020204" pitchFamily="34" charset="-122"/>
                  <a:ea typeface="微软雅黑" panose="020B0503020204020204" pitchFamily="34" charset="-122"/>
                  <a:sym typeface="+mn-ea"/>
                  <a:hlinkClick r:id="rId2" action="ppaction://hlinksldjump"/>
                </a:rPr>
                <a:t>常见的考试违规行为及处理</a:t>
              </a:r>
              <a:endParaRPr lang="zh-CN" altLang="en-US" sz="2400" b="1">
                <a:solidFill>
                  <a:srgbClr val="AA6500"/>
                </a:solidFill>
                <a:latin typeface="微软雅黑" panose="020B0503020204020204" pitchFamily="34" charset="-122"/>
                <a:ea typeface="微软雅黑" panose="020B0503020204020204" pitchFamily="34" charset="-122"/>
                <a:sym typeface="+mn-ea"/>
              </a:endParaRPr>
            </a:p>
          </p:txBody>
        </p:sp>
      </p:grpSp>
      <p:sp>
        <p:nvSpPr>
          <p:cNvPr id="34" name="矩形 33"/>
          <p:cNvSpPr/>
          <p:nvPr/>
        </p:nvSpPr>
        <p:spPr>
          <a:xfrm>
            <a:off x="7533005" y="451485"/>
            <a:ext cx="4707255" cy="188595"/>
          </a:xfrm>
          <a:prstGeom prst="rect">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TextBox 161"/>
          <p:cNvSpPr txBox="1"/>
          <p:nvPr/>
        </p:nvSpPr>
        <p:spPr>
          <a:xfrm>
            <a:off x="3119120" y="4425315"/>
            <a:ext cx="5894705" cy="368935"/>
          </a:xfrm>
          <a:prstGeom prst="rect">
            <a:avLst/>
          </a:prstGeom>
          <a:noFill/>
        </p:spPr>
        <p:txBody>
          <a:bodyPr wrap="square" lIns="0" tIns="0" rIns="0" bIns="0" rtlCol="0" anchor="ctr" anchorCtr="0">
            <a:spAutoFit/>
          </a:bodyPr>
          <a:p>
            <a:pPr fontAlgn="auto">
              <a:lnSpc>
                <a:spcPct val="120000"/>
              </a:lnSpc>
            </a:pPr>
            <a:r>
              <a:rPr lang="zh-CN" sz="2000" b="1"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注意</a:t>
            </a:r>
            <a:r>
              <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：一卡通不是上级部门认定的考试身份证明！</a:t>
            </a:r>
            <a:endParaRPr lang="zh-CN"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grpSp>
        <p:nvGrpSpPr>
          <p:cNvPr id="44" name="组合 43"/>
          <p:cNvGrpSpPr/>
          <p:nvPr>
            <p:custDataLst>
              <p:tags r:id="rId3"/>
            </p:custDataLst>
          </p:nvPr>
        </p:nvGrpSpPr>
        <p:grpSpPr>
          <a:xfrm>
            <a:off x="3852653" y="1597535"/>
            <a:ext cx="5161346" cy="789275"/>
            <a:chOff x="2384533" y="2440755"/>
            <a:chExt cx="7422933" cy="1135117"/>
          </a:xfrm>
        </p:grpSpPr>
        <p:sp>
          <p:nvSpPr>
            <p:cNvPr id="21" name="圆角矩形 7"/>
            <p:cNvSpPr/>
            <p:nvPr>
              <p:custDataLst>
                <p:tags r:id="rId4"/>
              </p:custDataLst>
            </p:nvPr>
          </p:nvSpPr>
          <p:spPr>
            <a:xfrm flipH="1">
              <a:off x="3371643" y="2440755"/>
              <a:ext cx="3082705" cy="945926"/>
            </a:xfrm>
            <a:custGeom>
              <a:avLst/>
              <a:gdLst>
                <a:gd name="connsiteX0" fmla="*/ 0 w 2727434"/>
                <a:gd name="connsiteY0" fmla="*/ 275902 h 1655379"/>
                <a:gd name="connsiteX1" fmla="*/ 275902 w 2727434"/>
                <a:gd name="connsiteY1" fmla="*/ 0 h 1655379"/>
                <a:gd name="connsiteX2" fmla="*/ 2451532 w 2727434"/>
                <a:gd name="connsiteY2" fmla="*/ 0 h 1655379"/>
                <a:gd name="connsiteX3" fmla="*/ 2727434 w 2727434"/>
                <a:gd name="connsiteY3" fmla="*/ 275902 h 1655379"/>
                <a:gd name="connsiteX4" fmla="*/ 2727434 w 2727434"/>
                <a:gd name="connsiteY4" fmla="*/ 1379477 h 1655379"/>
                <a:gd name="connsiteX5" fmla="*/ 2451532 w 2727434"/>
                <a:gd name="connsiteY5" fmla="*/ 1655379 h 1655379"/>
                <a:gd name="connsiteX6" fmla="*/ 275902 w 2727434"/>
                <a:gd name="connsiteY6" fmla="*/ 1655379 h 1655379"/>
                <a:gd name="connsiteX7" fmla="*/ 0 w 2727434"/>
                <a:gd name="connsiteY7" fmla="*/ 1379477 h 1655379"/>
                <a:gd name="connsiteX8" fmla="*/ 0 w 2727434"/>
                <a:gd name="connsiteY8" fmla="*/ 275902 h 1655379"/>
                <a:gd name="connsiteX0-1" fmla="*/ 2451532 w 2727434"/>
                <a:gd name="connsiteY0-2" fmla="*/ 1655379 h 1746819"/>
                <a:gd name="connsiteX1-3" fmla="*/ 275902 w 2727434"/>
                <a:gd name="connsiteY1-4" fmla="*/ 1655379 h 1746819"/>
                <a:gd name="connsiteX2-5" fmla="*/ 0 w 2727434"/>
                <a:gd name="connsiteY2-6" fmla="*/ 1379477 h 1746819"/>
                <a:gd name="connsiteX3-7" fmla="*/ 0 w 2727434"/>
                <a:gd name="connsiteY3-8" fmla="*/ 275902 h 1746819"/>
                <a:gd name="connsiteX4-9" fmla="*/ 275902 w 2727434"/>
                <a:gd name="connsiteY4-10" fmla="*/ 0 h 1746819"/>
                <a:gd name="connsiteX5-11" fmla="*/ 2451532 w 2727434"/>
                <a:gd name="connsiteY5-12" fmla="*/ 0 h 1746819"/>
                <a:gd name="connsiteX6-13" fmla="*/ 2727434 w 2727434"/>
                <a:gd name="connsiteY6-14" fmla="*/ 275902 h 1746819"/>
                <a:gd name="connsiteX7-15" fmla="*/ 2727434 w 2727434"/>
                <a:gd name="connsiteY7-16" fmla="*/ 1379477 h 1746819"/>
                <a:gd name="connsiteX8-17" fmla="*/ 2542972 w 2727434"/>
                <a:gd name="connsiteY8-18" fmla="*/ 1746819 h 1746819"/>
                <a:gd name="connsiteX0-19" fmla="*/ 2451532 w 2727434"/>
                <a:gd name="connsiteY0-20" fmla="*/ 1655379 h 1655379"/>
                <a:gd name="connsiteX1-21" fmla="*/ 275902 w 2727434"/>
                <a:gd name="connsiteY1-22" fmla="*/ 1655379 h 1655379"/>
                <a:gd name="connsiteX2-23" fmla="*/ 0 w 2727434"/>
                <a:gd name="connsiteY2-24" fmla="*/ 1379477 h 1655379"/>
                <a:gd name="connsiteX3-25" fmla="*/ 0 w 2727434"/>
                <a:gd name="connsiteY3-26" fmla="*/ 275902 h 1655379"/>
                <a:gd name="connsiteX4-27" fmla="*/ 275902 w 2727434"/>
                <a:gd name="connsiteY4-28" fmla="*/ 0 h 1655379"/>
                <a:gd name="connsiteX5-29" fmla="*/ 2451532 w 2727434"/>
                <a:gd name="connsiteY5-30" fmla="*/ 0 h 1655379"/>
                <a:gd name="connsiteX6-31" fmla="*/ 2727434 w 2727434"/>
                <a:gd name="connsiteY6-32" fmla="*/ 275902 h 1655379"/>
                <a:gd name="connsiteX7-33" fmla="*/ 2727434 w 2727434"/>
                <a:gd name="connsiteY7-34" fmla="*/ 1379477 h 1655379"/>
                <a:gd name="connsiteX0-35" fmla="*/ 275902 w 2727434"/>
                <a:gd name="connsiteY0-36" fmla="*/ 1655379 h 1655379"/>
                <a:gd name="connsiteX1-37" fmla="*/ 0 w 2727434"/>
                <a:gd name="connsiteY1-38" fmla="*/ 1379477 h 1655379"/>
                <a:gd name="connsiteX2-39" fmla="*/ 0 w 2727434"/>
                <a:gd name="connsiteY2-40" fmla="*/ 275902 h 1655379"/>
                <a:gd name="connsiteX3-41" fmla="*/ 275902 w 2727434"/>
                <a:gd name="connsiteY3-42" fmla="*/ 0 h 1655379"/>
                <a:gd name="connsiteX4-43" fmla="*/ 2451532 w 2727434"/>
                <a:gd name="connsiteY4-44" fmla="*/ 0 h 1655379"/>
                <a:gd name="connsiteX5-45" fmla="*/ 2727434 w 2727434"/>
                <a:gd name="connsiteY5-46" fmla="*/ 275902 h 1655379"/>
                <a:gd name="connsiteX6-47" fmla="*/ 2727434 w 2727434"/>
                <a:gd name="connsiteY6-48" fmla="*/ 1379477 h 1655379"/>
                <a:gd name="connsiteX0-49" fmla="*/ 0 w 2727434"/>
                <a:gd name="connsiteY0-50" fmla="*/ 1379477 h 1379477"/>
                <a:gd name="connsiteX1-51" fmla="*/ 0 w 2727434"/>
                <a:gd name="connsiteY1-52" fmla="*/ 275902 h 1379477"/>
                <a:gd name="connsiteX2-53" fmla="*/ 275902 w 2727434"/>
                <a:gd name="connsiteY2-54" fmla="*/ 0 h 1379477"/>
                <a:gd name="connsiteX3-55" fmla="*/ 2451532 w 2727434"/>
                <a:gd name="connsiteY3-56" fmla="*/ 0 h 1379477"/>
                <a:gd name="connsiteX4-57" fmla="*/ 2727434 w 2727434"/>
                <a:gd name="connsiteY4-58" fmla="*/ 275902 h 1379477"/>
                <a:gd name="connsiteX5-59" fmla="*/ 2727434 w 2727434"/>
                <a:gd name="connsiteY5-60" fmla="*/ 1379477 h 1379477"/>
                <a:gd name="connsiteX0-61" fmla="*/ 0 w 2727434"/>
                <a:gd name="connsiteY0-62" fmla="*/ 275902 h 1379477"/>
                <a:gd name="connsiteX1-63" fmla="*/ 275902 w 2727434"/>
                <a:gd name="connsiteY1-64" fmla="*/ 0 h 1379477"/>
                <a:gd name="connsiteX2-65" fmla="*/ 2451532 w 2727434"/>
                <a:gd name="connsiteY2-66" fmla="*/ 0 h 1379477"/>
                <a:gd name="connsiteX3-67" fmla="*/ 2727434 w 2727434"/>
                <a:gd name="connsiteY3-68" fmla="*/ 275902 h 1379477"/>
                <a:gd name="connsiteX4-69" fmla="*/ 2727434 w 2727434"/>
                <a:gd name="connsiteY4-70" fmla="*/ 1379477 h 1379477"/>
                <a:gd name="connsiteX0-71" fmla="*/ 0 w 2451532"/>
                <a:gd name="connsiteY0-72" fmla="*/ 0 h 1379477"/>
                <a:gd name="connsiteX1-73" fmla="*/ 2175630 w 2451532"/>
                <a:gd name="connsiteY1-74" fmla="*/ 0 h 1379477"/>
                <a:gd name="connsiteX2-75" fmla="*/ 2451532 w 2451532"/>
                <a:gd name="connsiteY2-76" fmla="*/ 275902 h 1379477"/>
                <a:gd name="connsiteX3-77" fmla="*/ 2451532 w 2451532"/>
                <a:gd name="connsiteY3-78" fmla="*/ 1379477 h 1379477"/>
              </a:gdLst>
              <a:ahLst/>
              <a:cxnLst>
                <a:cxn ang="0">
                  <a:pos x="connsiteX0-71" y="connsiteY0-72"/>
                </a:cxn>
                <a:cxn ang="0">
                  <a:pos x="connsiteX1-73" y="connsiteY1-74"/>
                </a:cxn>
                <a:cxn ang="0">
                  <a:pos x="connsiteX2-75" y="connsiteY2-76"/>
                </a:cxn>
                <a:cxn ang="0">
                  <a:pos x="connsiteX3-77" y="connsiteY3-78"/>
                </a:cxn>
              </a:cxnLst>
              <a:rect l="l" t="t" r="r" b="b"/>
              <a:pathLst>
                <a:path w="2451532" h="1379477">
                  <a:moveTo>
                    <a:pt x="0" y="0"/>
                  </a:moveTo>
                  <a:lnTo>
                    <a:pt x="2175630" y="0"/>
                  </a:lnTo>
                  <a:cubicBezTo>
                    <a:pt x="2328006" y="0"/>
                    <a:pt x="2451532" y="123526"/>
                    <a:pt x="2451532" y="275902"/>
                  </a:cubicBezTo>
                  <a:lnTo>
                    <a:pt x="2451532" y="1379477"/>
                  </a:lnTo>
                </a:path>
              </a:pathLst>
            </a:custGeom>
            <a:noFill/>
            <a:ln w="38100">
              <a:solidFill>
                <a:srgbClr val="AA6500"/>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p>
              <a:pPr algn="ctr"/>
              <a:endParaRPr lang="zh-CN" altLang="en-US" sz="1350">
                <a:sym typeface="Arial" panose="020B0604020202020204" pitchFamily="34" charset="0"/>
              </a:endParaRPr>
            </a:p>
          </p:txBody>
        </p:sp>
        <p:sp>
          <p:nvSpPr>
            <p:cNvPr id="22" name="圆角矩形 9"/>
            <p:cNvSpPr/>
            <p:nvPr>
              <p:custDataLst>
                <p:tags r:id="rId5"/>
              </p:custDataLst>
            </p:nvPr>
          </p:nvSpPr>
          <p:spPr>
            <a:xfrm flipH="1">
              <a:off x="2384533" y="3386681"/>
              <a:ext cx="987109" cy="189191"/>
            </a:xfrm>
            <a:custGeom>
              <a:avLst/>
              <a:gdLst>
                <a:gd name="connsiteX0" fmla="*/ 0 w 2664372"/>
                <a:gd name="connsiteY0" fmla="*/ 252253 h 1513490"/>
                <a:gd name="connsiteX1" fmla="*/ 252253 w 2664372"/>
                <a:gd name="connsiteY1" fmla="*/ 0 h 1513490"/>
                <a:gd name="connsiteX2" fmla="*/ 2412119 w 2664372"/>
                <a:gd name="connsiteY2" fmla="*/ 0 h 1513490"/>
                <a:gd name="connsiteX3" fmla="*/ 2664372 w 2664372"/>
                <a:gd name="connsiteY3" fmla="*/ 252253 h 1513490"/>
                <a:gd name="connsiteX4" fmla="*/ 2664372 w 2664372"/>
                <a:gd name="connsiteY4" fmla="*/ 1261237 h 1513490"/>
                <a:gd name="connsiteX5" fmla="*/ 2412119 w 2664372"/>
                <a:gd name="connsiteY5" fmla="*/ 1513490 h 1513490"/>
                <a:gd name="connsiteX6" fmla="*/ 252253 w 2664372"/>
                <a:gd name="connsiteY6" fmla="*/ 1513490 h 1513490"/>
                <a:gd name="connsiteX7" fmla="*/ 0 w 2664372"/>
                <a:gd name="connsiteY7" fmla="*/ 1261237 h 1513490"/>
                <a:gd name="connsiteX8" fmla="*/ 0 w 2664372"/>
                <a:gd name="connsiteY8" fmla="*/ 252253 h 1513490"/>
                <a:gd name="connsiteX0-1" fmla="*/ 0 w 2664372"/>
                <a:gd name="connsiteY0-2" fmla="*/ 252253 h 1513490"/>
                <a:gd name="connsiteX1-3" fmla="*/ 252253 w 2664372"/>
                <a:gd name="connsiteY1-4" fmla="*/ 0 h 1513490"/>
                <a:gd name="connsiteX2-5" fmla="*/ 2412119 w 2664372"/>
                <a:gd name="connsiteY2-6" fmla="*/ 0 h 1513490"/>
                <a:gd name="connsiteX3-7" fmla="*/ 2664372 w 2664372"/>
                <a:gd name="connsiteY3-8" fmla="*/ 252253 h 1513490"/>
                <a:gd name="connsiteX4-9" fmla="*/ 2664372 w 2664372"/>
                <a:gd name="connsiteY4-10" fmla="*/ 1261237 h 1513490"/>
                <a:gd name="connsiteX5-11" fmla="*/ 2412119 w 2664372"/>
                <a:gd name="connsiteY5-12" fmla="*/ 1513490 h 1513490"/>
                <a:gd name="connsiteX6-13" fmla="*/ 252253 w 2664372"/>
                <a:gd name="connsiteY6-14" fmla="*/ 1513490 h 1513490"/>
                <a:gd name="connsiteX7-15" fmla="*/ 0 w 2664372"/>
                <a:gd name="connsiteY7-16" fmla="*/ 1261237 h 1513490"/>
                <a:gd name="connsiteX8-17" fmla="*/ 91440 w 2664372"/>
                <a:gd name="connsiteY8-18" fmla="*/ 343693 h 1513490"/>
                <a:gd name="connsiteX0-19" fmla="*/ 0 w 2664372"/>
                <a:gd name="connsiteY0-20" fmla="*/ 252253 h 1513490"/>
                <a:gd name="connsiteX1-21" fmla="*/ 252253 w 2664372"/>
                <a:gd name="connsiteY1-22" fmla="*/ 0 h 1513490"/>
                <a:gd name="connsiteX2-23" fmla="*/ 2412119 w 2664372"/>
                <a:gd name="connsiteY2-24" fmla="*/ 0 h 1513490"/>
                <a:gd name="connsiteX3-25" fmla="*/ 2664372 w 2664372"/>
                <a:gd name="connsiteY3-26" fmla="*/ 252253 h 1513490"/>
                <a:gd name="connsiteX4-27" fmla="*/ 2664372 w 2664372"/>
                <a:gd name="connsiteY4-28" fmla="*/ 1261237 h 1513490"/>
                <a:gd name="connsiteX5-29" fmla="*/ 2412119 w 2664372"/>
                <a:gd name="connsiteY5-30" fmla="*/ 1513490 h 1513490"/>
                <a:gd name="connsiteX6-31" fmla="*/ 252253 w 2664372"/>
                <a:gd name="connsiteY6-32" fmla="*/ 1513490 h 1513490"/>
                <a:gd name="connsiteX7-33" fmla="*/ 0 w 2664372"/>
                <a:gd name="connsiteY7-34" fmla="*/ 1261237 h 1513490"/>
                <a:gd name="connsiteX0-35" fmla="*/ 252253 w 2664372"/>
                <a:gd name="connsiteY0-36" fmla="*/ 0 h 1513490"/>
                <a:gd name="connsiteX1-37" fmla="*/ 2412119 w 2664372"/>
                <a:gd name="connsiteY1-38" fmla="*/ 0 h 1513490"/>
                <a:gd name="connsiteX2-39" fmla="*/ 2664372 w 2664372"/>
                <a:gd name="connsiteY2-40" fmla="*/ 252253 h 1513490"/>
                <a:gd name="connsiteX3-41" fmla="*/ 2664372 w 2664372"/>
                <a:gd name="connsiteY3-42" fmla="*/ 1261237 h 1513490"/>
                <a:gd name="connsiteX4-43" fmla="*/ 2412119 w 2664372"/>
                <a:gd name="connsiteY4-44" fmla="*/ 1513490 h 1513490"/>
                <a:gd name="connsiteX5-45" fmla="*/ 252253 w 2664372"/>
                <a:gd name="connsiteY5-46" fmla="*/ 1513490 h 1513490"/>
                <a:gd name="connsiteX6-47" fmla="*/ 0 w 2664372"/>
                <a:gd name="connsiteY6-48" fmla="*/ 1261237 h 1513490"/>
                <a:gd name="connsiteX0-49" fmla="*/ 2412119 w 2664372"/>
                <a:gd name="connsiteY0-50" fmla="*/ 0 h 1513490"/>
                <a:gd name="connsiteX1-51" fmla="*/ 2664372 w 2664372"/>
                <a:gd name="connsiteY1-52" fmla="*/ 252253 h 1513490"/>
                <a:gd name="connsiteX2-53" fmla="*/ 2664372 w 2664372"/>
                <a:gd name="connsiteY2-54" fmla="*/ 1261237 h 1513490"/>
                <a:gd name="connsiteX3-55" fmla="*/ 2412119 w 2664372"/>
                <a:gd name="connsiteY3-56" fmla="*/ 1513490 h 1513490"/>
                <a:gd name="connsiteX4-57" fmla="*/ 252253 w 2664372"/>
                <a:gd name="connsiteY4-58" fmla="*/ 1513490 h 1513490"/>
                <a:gd name="connsiteX5-59" fmla="*/ 0 w 2664372"/>
                <a:gd name="connsiteY5-60" fmla="*/ 1261237 h 1513490"/>
                <a:gd name="connsiteX0-61" fmla="*/ 2664372 w 2664372"/>
                <a:gd name="connsiteY0-62" fmla="*/ 0 h 1261237"/>
                <a:gd name="connsiteX1-63" fmla="*/ 2664372 w 2664372"/>
                <a:gd name="connsiteY1-64" fmla="*/ 1008984 h 1261237"/>
                <a:gd name="connsiteX2-65" fmla="*/ 2412119 w 2664372"/>
                <a:gd name="connsiteY2-66" fmla="*/ 1261237 h 1261237"/>
                <a:gd name="connsiteX3-67" fmla="*/ 252253 w 2664372"/>
                <a:gd name="connsiteY3-68" fmla="*/ 1261237 h 1261237"/>
                <a:gd name="connsiteX4-69" fmla="*/ 0 w 2664372"/>
                <a:gd name="connsiteY4-70" fmla="*/ 1008984 h 1261237"/>
                <a:gd name="connsiteX0-71" fmla="*/ 2664372 w 2664372"/>
                <a:gd name="connsiteY0-72" fmla="*/ 0 h 252253"/>
                <a:gd name="connsiteX1-73" fmla="*/ 2412119 w 2664372"/>
                <a:gd name="connsiteY1-74" fmla="*/ 252253 h 252253"/>
                <a:gd name="connsiteX2-75" fmla="*/ 252253 w 2664372"/>
                <a:gd name="connsiteY2-76" fmla="*/ 252253 h 252253"/>
                <a:gd name="connsiteX3-77" fmla="*/ 0 w 2664372"/>
                <a:gd name="connsiteY3-78" fmla="*/ 0 h 252253"/>
                <a:gd name="connsiteX0-79" fmla="*/ 2412119 w 2412119"/>
                <a:gd name="connsiteY0-80" fmla="*/ 252253 h 252253"/>
                <a:gd name="connsiteX1-81" fmla="*/ 252253 w 2412119"/>
                <a:gd name="connsiteY1-82" fmla="*/ 252253 h 252253"/>
                <a:gd name="connsiteX2-83" fmla="*/ 0 w 2412119"/>
                <a:gd name="connsiteY2-84" fmla="*/ 0 h 252253"/>
              </a:gdLst>
              <a:ahLst/>
              <a:cxnLst>
                <a:cxn ang="0">
                  <a:pos x="connsiteX0-79" y="connsiteY0-80"/>
                </a:cxn>
                <a:cxn ang="0">
                  <a:pos x="connsiteX1-81" y="connsiteY1-82"/>
                </a:cxn>
                <a:cxn ang="0">
                  <a:pos x="connsiteX2-83" y="connsiteY2-84"/>
                </a:cxn>
              </a:cxnLst>
              <a:rect l="l" t="t" r="r" b="b"/>
              <a:pathLst>
                <a:path w="2412119" h="252253">
                  <a:moveTo>
                    <a:pt x="2412119" y="252253"/>
                  </a:moveTo>
                  <a:lnTo>
                    <a:pt x="252253" y="252253"/>
                  </a:lnTo>
                  <a:cubicBezTo>
                    <a:pt x="112938" y="252253"/>
                    <a:pt x="0" y="139315"/>
                    <a:pt x="0" y="0"/>
                  </a:cubicBezTo>
                </a:path>
              </a:pathLst>
            </a:custGeom>
            <a:noFill/>
            <a:ln w="38100">
              <a:solidFill>
                <a:srgbClr val="AA6500"/>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fontScale="25000" lnSpcReduction="20000"/>
            </a:bodyPr>
            <a:p>
              <a:pPr algn="ctr"/>
              <a:endParaRPr lang="zh-CN" altLang="en-US" sz="1350">
                <a:sym typeface="Arial" panose="020B0604020202020204" pitchFamily="34" charset="0"/>
              </a:endParaRPr>
            </a:p>
          </p:txBody>
        </p:sp>
        <p:sp>
          <p:nvSpPr>
            <p:cNvPr id="23" name="圆角矩形 7"/>
            <p:cNvSpPr/>
            <p:nvPr>
              <p:custDataLst>
                <p:tags r:id="rId6"/>
              </p:custDataLst>
            </p:nvPr>
          </p:nvSpPr>
          <p:spPr>
            <a:xfrm>
              <a:off x="5737653" y="2440755"/>
              <a:ext cx="3082705" cy="945926"/>
            </a:xfrm>
            <a:custGeom>
              <a:avLst/>
              <a:gdLst>
                <a:gd name="connsiteX0" fmla="*/ 0 w 2727434"/>
                <a:gd name="connsiteY0" fmla="*/ 275902 h 1655379"/>
                <a:gd name="connsiteX1" fmla="*/ 275902 w 2727434"/>
                <a:gd name="connsiteY1" fmla="*/ 0 h 1655379"/>
                <a:gd name="connsiteX2" fmla="*/ 2451532 w 2727434"/>
                <a:gd name="connsiteY2" fmla="*/ 0 h 1655379"/>
                <a:gd name="connsiteX3" fmla="*/ 2727434 w 2727434"/>
                <a:gd name="connsiteY3" fmla="*/ 275902 h 1655379"/>
                <a:gd name="connsiteX4" fmla="*/ 2727434 w 2727434"/>
                <a:gd name="connsiteY4" fmla="*/ 1379477 h 1655379"/>
                <a:gd name="connsiteX5" fmla="*/ 2451532 w 2727434"/>
                <a:gd name="connsiteY5" fmla="*/ 1655379 h 1655379"/>
                <a:gd name="connsiteX6" fmla="*/ 275902 w 2727434"/>
                <a:gd name="connsiteY6" fmla="*/ 1655379 h 1655379"/>
                <a:gd name="connsiteX7" fmla="*/ 0 w 2727434"/>
                <a:gd name="connsiteY7" fmla="*/ 1379477 h 1655379"/>
                <a:gd name="connsiteX8" fmla="*/ 0 w 2727434"/>
                <a:gd name="connsiteY8" fmla="*/ 275902 h 1655379"/>
                <a:gd name="connsiteX0-1" fmla="*/ 2451532 w 2727434"/>
                <a:gd name="connsiteY0-2" fmla="*/ 1655379 h 1746819"/>
                <a:gd name="connsiteX1-3" fmla="*/ 275902 w 2727434"/>
                <a:gd name="connsiteY1-4" fmla="*/ 1655379 h 1746819"/>
                <a:gd name="connsiteX2-5" fmla="*/ 0 w 2727434"/>
                <a:gd name="connsiteY2-6" fmla="*/ 1379477 h 1746819"/>
                <a:gd name="connsiteX3-7" fmla="*/ 0 w 2727434"/>
                <a:gd name="connsiteY3-8" fmla="*/ 275902 h 1746819"/>
                <a:gd name="connsiteX4-9" fmla="*/ 275902 w 2727434"/>
                <a:gd name="connsiteY4-10" fmla="*/ 0 h 1746819"/>
                <a:gd name="connsiteX5-11" fmla="*/ 2451532 w 2727434"/>
                <a:gd name="connsiteY5-12" fmla="*/ 0 h 1746819"/>
                <a:gd name="connsiteX6-13" fmla="*/ 2727434 w 2727434"/>
                <a:gd name="connsiteY6-14" fmla="*/ 275902 h 1746819"/>
                <a:gd name="connsiteX7-15" fmla="*/ 2727434 w 2727434"/>
                <a:gd name="connsiteY7-16" fmla="*/ 1379477 h 1746819"/>
                <a:gd name="connsiteX8-17" fmla="*/ 2542972 w 2727434"/>
                <a:gd name="connsiteY8-18" fmla="*/ 1746819 h 1746819"/>
                <a:gd name="connsiteX0-19" fmla="*/ 2451532 w 2727434"/>
                <a:gd name="connsiteY0-20" fmla="*/ 1655379 h 1655379"/>
                <a:gd name="connsiteX1-21" fmla="*/ 275902 w 2727434"/>
                <a:gd name="connsiteY1-22" fmla="*/ 1655379 h 1655379"/>
                <a:gd name="connsiteX2-23" fmla="*/ 0 w 2727434"/>
                <a:gd name="connsiteY2-24" fmla="*/ 1379477 h 1655379"/>
                <a:gd name="connsiteX3-25" fmla="*/ 0 w 2727434"/>
                <a:gd name="connsiteY3-26" fmla="*/ 275902 h 1655379"/>
                <a:gd name="connsiteX4-27" fmla="*/ 275902 w 2727434"/>
                <a:gd name="connsiteY4-28" fmla="*/ 0 h 1655379"/>
                <a:gd name="connsiteX5-29" fmla="*/ 2451532 w 2727434"/>
                <a:gd name="connsiteY5-30" fmla="*/ 0 h 1655379"/>
                <a:gd name="connsiteX6-31" fmla="*/ 2727434 w 2727434"/>
                <a:gd name="connsiteY6-32" fmla="*/ 275902 h 1655379"/>
                <a:gd name="connsiteX7-33" fmla="*/ 2727434 w 2727434"/>
                <a:gd name="connsiteY7-34" fmla="*/ 1379477 h 1655379"/>
                <a:gd name="connsiteX0-35" fmla="*/ 275902 w 2727434"/>
                <a:gd name="connsiteY0-36" fmla="*/ 1655379 h 1655379"/>
                <a:gd name="connsiteX1-37" fmla="*/ 0 w 2727434"/>
                <a:gd name="connsiteY1-38" fmla="*/ 1379477 h 1655379"/>
                <a:gd name="connsiteX2-39" fmla="*/ 0 w 2727434"/>
                <a:gd name="connsiteY2-40" fmla="*/ 275902 h 1655379"/>
                <a:gd name="connsiteX3-41" fmla="*/ 275902 w 2727434"/>
                <a:gd name="connsiteY3-42" fmla="*/ 0 h 1655379"/>
                <a:gd name="connsiteX4-43" fmla="*/ 2451532 w 2727434"/>
                <a:gd name="connsiteY4-44" fmla="*/ 0 h 1655379"/>
                <a:gd name="connsiteX5-45" fmla="*/ 2727434 w 2727434"/>
                <a:gd name="connsiteY5-46" fmla="*/ 275902 h 1655379"/>
                <a:gd name="connsiteX6-47" fmla="*/ 2727434 w 2727434"/>
                <a:gd name="connsiteY6-48" fmla="*/ 1379477 h 1655379"/>
                <a:gd name="connsiteX0-49" fmla="*/ 0 w 2727434"/>
                <a:gd name="connsiteY0-50" fmla="*/ 1379477 h 1379477"/>
                <a:gd name="connsiteX1-51" fmla="*/ 0 w 2727434"/>
                <a:gd name="connsiteY1-52" fmla="*/ 275902 h 1379477"/>
                <a:gd name="connsiteX2-53" fmla="*/ 275902 w 2727434"/>
                <a:gd name="connsiteY2-54" fmla="*/ 0 h 1379477"/>
                <a:gd name="connsiteX3-55" fmla="*/ 2451532 w 2727434"/>
                <a:gd name="connsiteY3-56" fmla="*/ 0 h 1379477"/>
                <a:gd name="connsiteX4-57" fmla="*/ 2727434 w 2727434"/>
                <a:gd name="connsiteY4-58" fmla="*/ 275902 h 1379477"/>
                <a:gd name="connsiteX5-59" fmla="*/ 2727434 w 2727434"/>
                <a:gd name="connsiteY5-60" fmla="*/ 1379477 h 1379477"/>
                <a:gd name="connsiteX0-61" fmla="*/ 0 w 2727434"/>
                <a:gd name="connsiteY0-62" fmla="*/ 275902 h 1379477"/>
                <a:gd name="connsiteX1-63" fmla="*/ 275902 w 2727434"/>
                <a:gd name="connsiteY1-64" fmla="*/ 0 h 1379477"/>
                <a:gd name="connsiteX2-65" fmla="*/ 2451532 w 2727434"/>
                <a:gd name="connsiteY2-66" fmla="*/ 0 h 1379477"/>
                <a:gd name="connsiteX3-67" fmla="*/ 2727434 w 2727434"/>
                <a:gd name="connsiteY3-68" fmla="*/ 275902 h 1379477"/>
                <a:gd name="connsiteX4-69" fmla="*/ 2727434 w 2727434"/>
                <a:gd name="connsiteY4-70" fmla="*/ 1379477 h 1379477"/>
                <a:gd name="connsiteX0-71" fmla="*/ 0 w 2451532"/>
                <a:gd name="connsiteY0-72" fmla="*/ 0 h 1379477"/>
                <a:gd name="connsiteX1-73" fmla="*/ 2175630 w 2451532"/>
                <a:gd name="connsiteY1-74" fmla="*/ 0 h 1379477"/>
                <a:gd name="connsiteX2-75" fmla="*/ 2451532 w 2451532"/>
                <a:gd name="connsiteY2-76" fmla="*/ 275902 h 1379477"/>
                <a:gd name="connsiteX3-77" fmla="*/ 2451532 w 2451532"/>
                <a:gd name="connsiteY3-78" fmla="*/ 1379477 h 1379477"/>
              </a:gdLst>
              <a:ahLst/>
              <a:cxnLst>
                <a:cxn ang="0">
                  <a:pos x="connsiteX0-71" y="connsiteY0-72"/>
                </a:cxn>
                <a:cxn ang="0">
                  <a:pos x="connsiteX1-73" y="connsiteY1-74"/>
                </a:cxn>
                <a:cxn ang="0">
                  <a:pos x="connsiteX2-75" y="connsiteY2-76"/>
                </a:cxn>
                <a:cxn ang="0">
                  <a:pos x="connsiteX3-77" y="connsiteY3-78"/>
                </a:cxn>
              </a:cxnLst>
              <a:rect l="l" t="t" r="r" b="b"/>
              <a:pathLst>
                <a:path w="2451532" h="1379477">
                  <a:moveTo>
                    <a:pt x="0" y="0"/>
                  </a:moveTo>
                  <a:lnTo>
                    <a:pt x="2175630" y="0"/>
                  </a:lnTo>
                  <a:cubicBezTo>
                    <a:pt x="2328006" y="0"/>
                    <a:pt x="2451532" y="123526"/>
                    <a:pt x="2451532" y="275902"/>
                  </a:cubicBezTo>
                  <a:lnTo>
                    <a:pt x="2451532" y="1379477"/>
                  </a:lnTo>
                </a:path>
              </a:pathLst>
            </a:custGeom>
            <a:noFill/>
            <a:ln w="38100">
              <a:solidFill>
                <a:srgbClr val="AA6500"/>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p>
              <a:pPr algn="ctr"/>
              <a:endParaRPr lang="zh-CN" altLang="en-US" sz="1350">
                <a:sym typeface="Arial" panose="020B0604020202020204" pitchFamily="34" charset="0"/>
              </a:endParaRPr>
            </a:p>
          </p:txBody>
        </p:sp>
        <p:sp>
          <p:nvSpPr>
            <p:cNvPr id="24" name="圆角矩形 9"/>
            <p:cNvSpPr/>
            <p:nvPr>
              <p:custDataLst>
                <p:tags r:id="rId7"/>
              </p:custDataLst>
            </p:nvPr>
          </p:nvSpPr>
          <p:spPr>
            <a:xfrm>
              <a:off x="8820357" y="3386681"/>
              <a:ext cx="987109" cy="189191"/>
            </a:xfrm>
            <a:custGeom>
              <a:avLst/>
              <a:gdLst>
                <a:gd name="connsiteX0" fmla="*/ 0 w 2664372"/>
                <a:gd name="connsiteY0" fmla="*/ 252253 h 1513490"/>
                <a:gd name="connsiteX1" fmla="*/ 252253 w 2664372"/>
                <a:gd name="connsiteY1" fmla="*/ 0 h 1513490"/>
                <a:gd name="connsiteX2" fmla="*/ 2412119 w 2664372"/>
                <a:gd name="connsiteY2" fmla="*/ 0 h 1513490"/>
                <a:gd name="connsiteX3" fmla="*/ 2664372 w 2664372"/>
                <a:gd name="connsiteY3" fmla="*/ 252253 h 1513490"/>
                <a:gd name="connsiteX4" fmla="*/ 2664372 w 2664372"/>
                <a:gd name="connsiteY4" fmla="*/ 1261237 h 1513490"/>
                <a:gd name="connsiteX5" fmla="*/ 2412119 w 2664372"/>
                <a:gd name="connsiteY5" fmla="*/ 1513490 h 1513490"/>
                <a:gd name="connsiteX6" fmla="*/ 252253 w 2664372"/>
                <a:gd name="connsiteY6" fmla="*/ 1513490 h 1513490"/>
                <a:gd name="connsiteX7" fmla="*/ 0 w 2664372"/>
                <a:gd name="connsiteY7" fmla="*/ 1261237 h 1513490"/>
                <a:gd name="connsiteX8" fmla="*/ 0 w 2664372"/>
                <a:gd name="connsiteY8" fmla="*/ 252253 h 1513490"/>
                <a:gd name="connsiteX0-1" fmla="*/ 0 w 2664372"/>
                <a:gd name="connsiteY0-2" fmla="*/ 252253 h 1513490"/>
                <a:gd name="connsiteX1-3" fmla="*/ 252253 w 2664372"/>
                <a:gd name="connsiteY1-4" fmla="*/ 0 h 1513490"/>
                <a:gd name="connsiteX2-5" fmla="*/ 2412119 w 2664372"/>
                <a:gd name="connsiteY2-6" fmla="*/ 0 h 1513490"/>
                <a:gd name="connsiteX3-7" fmla="*/ 2664372 w 2664372"/>
                <a:gd name="connsiteY3-8" fmla="*/ 252253 h 1513490"/>
                <a:gd name="connsiteX4-9" fmla="*/ 2664372 w 2664372"/>
                <a:gd name="connsiteY4-10" fmla="*/ 1261237 h 1513490"/>
                <a:gd name="connsiteX5-11" fmla="*/ 2412119 w 2664372"/>
                <a:gd name="connsiteY5-12" fmla="*/ 1513490 h 1513490"/>
                <a:gd name="connsiteX6-13" fmla="*/ 252253 w 2664372"/>
                <a:gd name="connsiteY6-14" fmla="*/ 1513490 h 1513490"/>
                <a:gd name="connsiteX7-15" fmla="*/ 0 w 2664372"/>
                <a:gd name="connsiteY7-16" fmla="*/ 1261237 h 1513490"/>
                <a:gd name="connsiteX8-17" fmla="*/ 91440 w 2664372"/>
                <a:gd name="connsiteY8-18" fmla="*/ 343693 h 1513490"/>
                <a:gd name="connsiteX0-19" fmla="*/ 0 w 2664372"/>
                <a:gd name="connsiteY0-20" fmla="*/ 252253 h 1513490"/>
                <a:gd name="connsiteX1-21" fmla="*/ 252253 w 2664372"/>
                <a:gd name="connsiteY1-22" fmla="*/ 0 h 1513490"/>
                <a:gd name="connsiteX2-23" fmla="*/ 2412119 w 2664372"/>
                <a:gd name="connsiteY2-24" fmla="*/ 0 h 1513490"/>
                <a:gd name="connsiteX3-25" fmla="*/ 2664372 w 2664372"/>
                <a:gd name="connsiteY3-26" fmla="*/ 252253 h 1513490"/>
                <a:gd name="connsiteX4-27" fmla="*/ 2664372 w 2664372"/>
                <a:gd name="connsiteY4-28" fmla="*/ 1261237 h 1513490"/>
                <a:gd name="connsiteX5-29" fmla="*/ 2412119 w 2664372"/>
                <a:gd name="connsiteY5-30" fmla="*/ 1513490 h 1513490"/>
                <a:gd name="connsiteX6-31" fmla="*/ 252253 w 2664372"/>
                <a:gd name="connsiteY6-32" fmla="*/ 1513490 h 1513490"/>
                <a:gd name="connsiteX7-33" fmla="*/ 0 w 2664372"/>
                <a:gd name="connsiteY7-34" fmla="*/ 1261237 h 1513490"/>
                <a:gd name="connsiteX0-35" fmla="*/ 252253 w 2664372"/>
                <a:gd name="connsiteY0-36" fmla="*/ 0 h 1513490"/>
                <a:gd name="connsiteX1-37" fmla="*/ 2412119 w 2664372"/>
                <a:gd name="connsiteY1-38" fmla="*/ 0 h 1513490"/>
                <a:gd name="connsiteX2-39" fmla="*/ 2664372 w 2664372"/>
                <a:gd name="connsiteY2-40" fmla="*/ 252253 h 1513490"/>
                <a:gd name="connsiteX3-41" fmla="*/ 2664372 w 2664372"/>
                <a:gd name="connsiteY3-42" fmla="*/ 1261237 h 1513490"/>
                <a:gd name="connsiteX4-43" fmla="*/ 2412119 w 2664372"/>
                <a:gd name="connsiteY4-44" fmla="*/ 1513490 h 1513490"/>
                <a:gd name="connsiteX5-45" fmla="*/ 252253 w 2664372"/>
                <a:gd name="connsiteY5-46" fmla="*/ 1513490 h 1513490"/>
                <a:gd name="connsiteX6-47" fmla="*/ 0 w 2664372"/>
                <a:gd name="connsiteY6-48" fmla="*/ 1261237 h 1513490"/>
                <a:gd name="connsiteX0-49" fmla="*/ 2412119 w 2664372"/>
                <a:gd name="connsiteY0-50" fmla="*/ 0 h 1513490"/>
                <a:gd name="connsiteX1-51" fmla="*/ 2664372 w 2664372"/>
                <a:gd name="connsiteY1-52" fmla="*/ 252253 h 1513490"/>
                <a:gd name="connsiteX2-53" fmla="*/ 2664372 w 2664372"/>
                <a:gd name="connsiteY2-54" fmla="*/ 1261237 h 1513490"/>
                <a:gd name="connsiteX3-55" fmla="*/ 2412119 w 2664372"/>
                <a:gd name="connsiteY3-56" fmla="*/ 1513490 h 1513490"/>
                <a:gd name="connsiteX4-57" fmla="*/ 252253 w 2664372"/>
                <a:gd name="connsiteY4-58" fmla="*/ 1513490 h 1513490"/>
                <a:gd name="connsiteX5-59" fmla="*/ 0 w 2664372"/>
                <a:gd name="connsiteY5-60" fmla="*/ 1261237 h 1513490"/>
                <a:gd name="connsiteX0-61" fmla="*/ 2664372 w 2664372"/>
                <a:gd name="connsiteY0-62" fmla="*/ 0 h 1261237"/>
                <a:gd name="connsiteX1-63" fmla="*/ 2664372 w 2664372"/>
                <a:gd name="connsiteY1-64" fmla="*/ 1008984 h 1261237"/>
                <a:gd name="connsiteX2-65" fmla="*/ 2412119 w 2664372"/>
                <a:gd name="connsiteY2-66" fmla="*/ 1261237 h 1261237"/>
                <a:gd name="connsiteX3-67" fmla="*/ 252253 w 2664372"/>
                <a:gd name="connsiteY3-68" fmla="*/ 1261237 h 1261237"/>
                <a:gd name="connsiteX4-69" fmla="*/ 0 w 2664372"/>
                <a:gd name="connsiteY4-70" fmla="*/ 1008984 h 1261237"/>
                <a:gd name="connsiteX0-71" fmla="*/ 2664372 w 2664372"/>
                <a:gd name="connsiteY0-72" fmla="*/ 0 h 252253"/>
                <a:gd name="connsiteX1-73" fmla="*/ 2412119 w 2664372"/>
                <a:gd name="connsiteY1-74" fmla="*/ 252253 h 252253"/>
                <a:gd name="connsiteX2-75" fmla="*/ 252253 w 2664372"/>
                <a:gd name="connsiteY2-76" fmla="*/ 252253 h 252253"/>
                <a:gd name="connsiteX3-77" fmla="*/ 0 w 2664372"/>
                <a:gd name="connsiteY3-78" fmla="*/ 0 h 252253"/>
                <a:gd name="connsiteX0-79" fmla="*/ 2412119 w 2412119"/>
                <a:gd name="connsiteY0-80" fmla="*/ 252253 h 252253"/>
                <a:gd name="connsiteX1-81" fmla="*/ 252253 w 2412119"/>
                <a:gd name="connsiteY1-82" fmla="*/ 252253 h 252253"/>
                <a:gd name="connsiteX2-83" fmla="*/ 0 w 2412119"/>
                <a:gd name="connsiteY2-84" fmla="*/ 0 h 252253"/>
              </a:gdLst>
              <a:ahLst/>
              <a:cxnLst>
                <a:cxn ang="0">
                  <a:pos x="connsiteX0-79" y="connsiteY0-80"/>
                </a:cxn>
                <a:cxn ang="0">
                  <a:pos x="connsiteX1-81" y="connsiteY1-82"/>
                </a:cxn>
                <a:cxn ang="0">
                  <a:pos x="connsiteX2-83" y="connsiteY2-84"/>
                </a:cxn>
              </a:cxnLst>
              <a:rect l="l" t="t" r="r" b="b"/>
              <a:pathLst>
                <a:path w="2412119" h="252253">
                  <a:moveTo>
                    <a:pt x="2412119" y="252253"/>
                  </a:moveTo>
                  <a:lnTo>
                    <a:pt x="252253" y="252253"/>
                  </a:lnTo>
                  <a:cubicBezTo>
                    <a:pt x="112938" y="252253"/>
                    <a:pt x="0" y="139315"/>
                    <a:pt x="0" y="0"/>
                  </a:cubicBezTo>
                </a:path>
              </a:pathLst>
            </a:custGeom>
            <a:noFill/>
            <a:ln w="38100">
              <a:solidFill>
                <a:srgbClr val="AA6500"/>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fontScale="25000" lnSpcReduction="20000"/>
            </a:bodyPr>
            <a:p>
              <a:pPr algn="ctr"/>
              <a:endParaRPr lang="zh-CN" altLang="en-US" sz="1350">
                <a:sym typeface="Arial" panose="020B0604020202020204" pitchFamily="34" charset="0"/>
              </a:endParaRPr>
            </a:p>
          </p:txBody>
        </p:sp>
      </p:grpSp>
      <p:sp>
        <p:nvSpPr>
          <p:cNvPr id="25" name="圆角矩形 24"/>
          <p:cNvSpPr/>
          <p:nvPr>
            <p:custDataLst>
              <p:tags r:id="rId8"/>
            </p:custDataLst>
          </p:nvPr>
        </p:nvSpPr>
        <p:spPr>
          <a:xfrm>
            <a:off x="5139055" y="1287780"/>
            <a:ext cx="2588260" cy="577850"/>
          </a:xfrm>
          <a:prstGeom prst="roundRect">
            <a:avLst/>
          </a:prstGeom>
          <a:solidFill>
            <a:srgbClr val="AA6500"/>
          </a:solidFill>
          <a:ln>
            <a:noFill/>
          </a:ln>
        </p:spPr>
        <p:style>
          <a:lnRef idx="2">
            <a:srgbClr val="207CBC">
              <a:shade val="50000"/>
            </a:srgbClr>
          </a:lnRef>
          <a:fillRef idx="1">
            <a:srgbClr val="207CBC"/>
          </a:fillRef>
          <a:effectRef idx="0">
            <a:srgbClr val="207CBC"/>
          </a:effectRef>
          <a:fontRef idx="minor">
            <a:sysClr val="window" lastClr="FFFFFF"/>
          </a:fontRef>
        </p:style>
        <p:txBody>
          <a:bodyPr wrap="square" rtlCol="0" anchor="ctr">
            <a:noAutofit/>
          </a:bodyPr>
          <a:p>
            <a:pPr algn="ctr"/>
            <a:r>
              <a:rPr lang="zh-CN" altLang="en-US" sz="2000">
                <a:latin typeface="微软雅黑" panose="020B0503020204020204" pitchFamily="34" charset="-122"/>
                <a:ea typeface="微软雅黑" panose="020B0503020204020204" pitchFamily="34" charset="-122"/>
                <a:sym typeface="Arial" panose="020B0604020202020204" pitchFamily="34" charset="0"/>
              </a:rPr>
              <a:t>考试可带物品</a:t>
            </a:r>
            <a:endParaRPr lang="zh-CN" altLang="en-US" sz="2000">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椭圆 25"/>
          <p:cNvSpPr/>
          <p:nvPr>
            <p:custDataLst>
              <p:tags r:id="rId9"/>
            </p:custDataLst>
          </p:nvPr>
        </p:nvSpPr>
        <p:spPr>
          <a:xfrm>
            <a:off x="3442033" y="2022328"/>
            <a:ext cx="817091" cy="817091"/>
          </a:xfrm>
          <a:prstGeom prst="ellipse">
            <a:avLst/>
          </a:prstGeom>
          <a:solidFill>
            <a:srgbClr val="E9663A"/>
          </a:solidFill>
          <a:ln>
            <a:no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p>
            <a:pPr algn="ctr"/>
            <a:endParaRPr lang="zh-CN" altLang="en-US" sz="1350">
              <a:sym typeface="Arial" panose="020B0604020202020204" pitchFamily="34" charset="0"/>
            </a:endParaRPr>
          </a:p>
        </p:txBody>
      </p:sp>
      <p:sp>
        <p:nvSpPr>
          <p:cNvPr id="28" name="椭圆 27"/>
          <p:cNvSpPr/>
          <p:nvPr>
            <p:custDataLst>
              <p:tags r:id="rId10"/>
            </p:custDataLst>
          </p:nvPr>
        </p:nvSpPr>
        <p:spPr>
          <a:xfrm>
            <a:off x="8605915" y="2022329"/>
            <a:ext cx="817091" cy="817091"/>
          </a:xfrm>
          <a:prstGeom prst="ellipse">
            <a:avLst/>
          </a:prstGeom>
          <a:solidFill>
            <a:srgbClr val="F3BB11"/>
          </a:solidFill>
          <a:ln>
            <a:no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p>
            <a:pPr algn="ctr"/>
            <a:endParaRPr lang="zh-CN" altLang="en-US" sz="1350">
              <a:sym typeface="Arial" panose="020B0604020202020204" pitchFamily="34" charset="0"/>
            </a:endParaRPr>
          </a:p>
        </p:txBody>
      </p:sp>
      <p:sp>
        <p:nvSpPr>
          <p:cNvPr id="32" name="文本框 31"/>
          <p:cNvSpPr txBox="1"/>
          <p:nvPr>
            <p:custDataLst>
              <p:tags r:id="rId11"/>
            </p:custDataLst>
          </p:nvPr>
        </p:nvSpPr>
        <p:spPr>
          <a:xfrm>
            <a:off x="2048766" y="3420745"/>
            <a:ext cx="3603625" cy="417195"/>
          </a:xfrm>
          <a:prstGeom prst="rect">
            <a:avLst/>
          </a:prstGeom>
          <a:noFill/>
        </p:spPr>
        <p:txBody>
          <a:bodyPr wrap="square" rtlCol="0">
            <a:noAutofit/>
          </a:bodyPr>
          <a:p>
            <a:pPr algn="ct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身份证件：学生证或身份证</a:t>
            </a:r>
            <a:endParaRPr lang="zh-CN" altLang="en-US" sz="2000" spc="100" dirty="0" err="1">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sp>
        <p:nvSpPr>
          <p:cNvPr id="45" name="文本框 44"/>
          <p:cNvSpPr txBox="1"/>
          <p:nvPr>
            <p:custDataLst>
              <p:tags r:id="rId12"/>
            </p:custDataLst>
          </p:nvPr>
        </p:nvSpPr>
        <p:spPr>
          <a:xfrm>
            <a:off x="7977680" y="3435985"/>
            <a:ext cx="2072640" cy="386080"/>
          </a:xfrm>
          <a:prstGeom prst="rect">
            <a:avLst/>
          </a:prstGeom>
          <a:noFill/>
        </p:spPr>
        <p:txBody>
          <a:bodyPr wrap="square" rtlCol="0">
            <a:noAutofit/>
          </a:bodyPr>
          <a:p>
            <a:pPr algn="ctr"/>
            <a:r>
              <a:rPr lang="zh-CN" altLang="en-US" sz="2000" spc="100">
                <a:solidFill>
                  <a:schemeClr val="tx1">
                    <a:lumMod val="75000"/>
                    <a:lumOff val="25000"/>
                  </a:schemeClr>
                </a:solidFill>
                <a:uFillTx/>
                <a:latin typeface="微软雅黑" panose="020B0503020204020204" pitchFamily="34" charset="-122"/>
                <a:ea typeface="微软雅黑" panose="020B0503020204020204" pitchFamily="34" charset="-122"/>
                <a:sym typeface="+mn-ea"/>
              </a:rPr>
              <a:t>考试需要用品</a:t>
            </a:r>
            <a:endParaRPr lang="zh-CN" altLang="en-US" sz="2000" spc="100" dirty="0" err="1">
              <a:solidFill>
                <a:schemeClr val="tx1">
                  <a:lumMod val="75000"/>
                  <a:lumOff val="25000"/>
                </a:schemeClr>
              </a:solidFill>
              <a:uFillTx/>
              <a:latin typeface="微软雅黑" panose="020B0503020204020204" pitchFamily="34" charset="-122"/>
              <a:ea typeface="微软雅黑" panose="020B0503020204020204" pitchFamily="34" charset="-122"/>
              <a:sym typeface="+mn-ea"/>
            </a:endParaRPr>
          </a:p>
        </p:txBody>
      </p:sp>
      <p:pic>
        <p:nvPicPr>
          <p:cNvPr id="40" name="图片 39" descr="身份证"/>
          <p:cNvPicPr>
            <a:picLocks noChangeAspect="1"/>
          </p:cNvPicPr>
          <p:nvPr/>
        </p:nvPicPr>
        <p:blipFill>
          <a:blip r:embed="rId13"/>
          <a:stretch>
            <a:fillRect/>
          </a:stretch>
        </p:blipFill>
        <p:spPr>
          <a:xfrm>
            <a:off x="3558540" y="2139315"/>
            <a:ext cx="582930" cy="582930"/>
          </a:xfrm>
          <a:prstGeom prst="rect">
            <a:avLst/>
          </a:prstGeom>
        </p:spPr>
      </p:pic>
      <p:pic>
        <p:nvPicPr>
          <p:cNvPr id="41" name="图片 40" descr="E:\下载\铅笔 (1).png铅笔 (1)"/>
          <p:cNvPicPr>
            <a:picLocks noChangeAspect="1"/>
          </p:cNvPicPr>
          <p:nvPr/>
        </p:nvPicPr>
        <p:blipFill>
          <a:blip r:embed="rId14"/>
          <a:srcRect/>
          <a:stretch>
            <a:fillRect/>
          </a:stretch>
        </p:blipFill>
        <p:spPr>
          <a:xfrm>
            <a:off x="8665528" y="2081942"/>
            <a:ext cx="697865" cy="697865"/>
          </a:xfrm>
          <a:prstGeom prst="rect">
            <a:avLst/>
          </a:prstGeom>
        </p:spPr>
      </p:pic>
      <p:sp>
        <p:nvSpPr>
          <p:cNvPr id="52" name="下箭头 51"/>
          <p:cNvSpPr/>
          <p:nvPr/>
        </p:nvSpPr>
        <p:spPr>
          <a:xfrm>
            <a:off x="3674745" y="2996565"/>
            <a:ext cx="351790" cy="351790"/>
          </a:xfrm>
          <a:prstGeom prst="downArrow">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3" name="下箭头 52"/>
          <p:cNvSpPr/>
          <p:nvPr/>
        </p:nvSpPr>
        <p:spPr>
          <a:xfrm>
            <a:off x="8839200" y="2996565"/>
            <a:ext cx="351790" cy="351790"/>
          </a:xfrm>
          <a:prstGeom prst="downArrow">
            <a:avLst/>
          </a:prstGeom>
          <a:solidFill>
            <a:srgbClr val="AA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4729480" y="4458970"/>
            <a:ext cx="590550" cy="358775"/>
          </a:xfrm>
          <a:prstGeom prst="rect">
            <a:avLst/>
          </a:prstGeom>
          <a:noFill/>
          <a:ln w="38100" cmpd="sng">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5"/>
    </p:custDataLst>
  </p:cSld>
  <p:clrMapOvr>
    <a:masterClrMapping/>
  </p:clrMapOvr>
  <mc:AlternateContent xmlns:mc="http://schemas.openxmlformats.org/markup-compatibility/2006">
    <mc:Choice xmlns:p14="http://schemas.microsoft.com/office/powerpoint/2010/main" Requires="p14">
      <p:transition spd="med" p14:dur="750">
        <p:pull dir="r"/>
      </p:transition>
    </mc:Choice>
    <mc:Fallback>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125.xml><?xml version="1.0" encoding="utf-8"?>
<p:tagLst xmlns:p="http://schemas.openxmlformats.org/presentationml/2006/main">
  <p:tag name="KSO_WM_UNIT_PLACING_PICTURE_USER_VIEWPORT" val="{&quot;height&quot;:12389,&quot;width&quot;:8259}"/>
</p:tagLst>
</file>

<file path=ppt/tags/tag126.xml><?xml version="1.0" encoding="utf-8"?>
<p:tagLst xmlns:p="http://schemas.openxmlformats.org/presentationml/2006/main">
  <p:tag name="KSO_WM_BEAUTIFY_FLAG" val="#wm#"/>
  <p:tag name="KSO_WM_TEMPLATE_CATEGORY" val="custom"/>
  <p:tag name="KSO_WM_TEMPLATE_INDEX" val="20205176"/>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UNIT_ISCONTENTSTITLE" val="0"/>
  <p:tag name="KSO_WM_UNIT_PRESET_TEXT" val="CONTENTS"/>
  <p:tag name="KSO_WM_UNIT_NOCLEAR" val="1"/>
  <p:tag name="KSO_WM_UNIT_VALUE" val="7"/>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5176_3*b*1"/>
  <p:tag name="KSO_WM_TEMPLATE_CATEGORY" val="custom"/>
  <p:tag name="KSO_WM_TEMPLATE_INDEX" val="20205176"/>
  <p:tag name="KSO_WM_UNIT_LAYERLEVEL" val="1"/>
  <p:tag name="KSO_WM_TAG_VERSION" val="1.0"/>
  <p:tag name="KSO_WM_BEAUTIFY_FLAG" val="#wm#"/>
  <p:tag name="KSO_WM_UNIT_ISNUMDGMTITLE" val="0"/>
</p:tagLst>
</file>

<file path=ppt/tags/tag155.xml><?xml version="1.0" encoding="utf-8"?>
<p:tagLst xmlns:p="http://schemas.openxmlformats.org/presentationml/2006/main">
  <p:tag name="KSO_WM_SLIDE_ID" val="custom20205176_3"/>
  <p:tag name="KSO_WM_TEMPLATE_SUBCATEGORY" val="19"/>
  <p:tag name="KSO_WM_TEMPLATE_MASTER_TYPE" val="0"/>
  <p:tag name="KSO_WM_TEMPLATE_COLOR_TYPE" val="1"/>
  <p:tag name="KSO_WM_SLIDE_TYPE" val="contents"/>
  <p:tag name="KSO_WM_SLIDE_SUBTYPE" val="diag"/>
  <p:tag name="KSO_WM_SLIDE_ITEM_CNT" val="3"/>
  <p:tag name="KSO_WM_SLIDE_INDEX" val="3"/>
  <p:tag name="KSO_WM_DIAGRAM_GROUP_CODE" val="l1-1"/>
  <p:tag name="KSO_WM_SLIDE_DIAGTYPE" val="l"/>
  <p:tag name="KSO_WM_TAG_VERSION" val="1.0"/>
  <p:tag name="KSO_WM_BEAUTIFY_FLAG" val="#wm#"/>
  <p:tag name="KSO_WM_TEMPLATE_CATEGORY" val="custom"/>
  <p:tag name="KSO_WM_TEMPLATE_INDEX" val="20205176"/>
  <p:tag name="KSO_WM_SLIDE_LAYOUT" val="a_b_l"/>
  <p:tag name="KSO_WM_SLIDE_LAYOUT_CNT" val="1_1_1"/>
  <p:tag name="KSO_WM_UNIT_SHOW_EDIT_AREA_INDICATION" val="1"/>
</p:tagLst>
</file>

<file path=ppt/tags/tag156.xml><?xml version="1.0" encoding="utf-8"?>
<p:tagLst xmlns:p="http://schemas.openxmlformats.org/presentationml/2006/main">
  <p:tag name="KSO_WM_BEAUTIFY_FLAG" val="#wm#"/>
  <p:tag name="KSO_WM_TEMPLATE_CATEGORY" val="custom"/>
  <p:tag name="KSO_WM_TEMPLATE_INDEX" val="20205176"/>
</p:tagLst>
</file>

<file path=ppt/tags/tag157.xml><?xml version="1.0" encoding="utf-8"?>
<p:tagLst xmlns:p="http://schemas.openxmlformats.org/presentationml/2006/main">
  <p:tag name="KSO_WM_BEAUTIFY_FLAG" val="#wm#"/>
  <p:tag name="KSO_WM_TEMPLATE_CATEGORY" val="custom"/>
  <p:tag name="KSO_WM_TEMPLATE_INDEX" val="20205176"/>
</p:tagLst>
</file>

<file path=ppt/tags/tag158.xml><?xml version="1.0" encoding="utf-8"?>
<p:tagLst xmlns:p="http://schemas.openxmlformats.org/presentationml/2006/main">
  <p:tag name="KSO_WM_BEAUTIFY_FLAG" val="#wm#"/>
  <p:tag name="KSO_WM_TEMPLATE_CATEGORY" val="custom"/>
  <p:tag name="KSO_WM_TEMPLATE_INDEX" val="20205176"/>
</p:tagLst>
</file>

<file path=ppt/tags/tag159.xml><?xml version="1.0" encoding="utf-8"?>
<p:tagLst xmlns:p="http://schemas.openxmlformats.org/presentationml/2006/main">
  <p:tag name="KSO_WM_BEAUTIFY_FLAG" val="#wm#"/>
  <p:tag name="KSO_WM_TEMPLATE_CATEGORY" val="custom"/>
  <p:tag name="KSO_WM_TEMPLATE_INDEX" val="20205176"/>
</p:tagLst>
</file>

<file path=ppt/tags/tag160.xml><?xml version="1.0" encoding="utf-8"?>
<p:tagLst xmlns:p="http://schemas.openxmlformats.org/presentationml/2006/main">
  <p:tag name="KSO_WM_UNIT_DIAGRAM_MODELTYPE" val="dynamicNum"/>
  <p:tag name="KSO_WM_BEAUTIFY_FLAG" val="#wm#"/>
  <p:tag name="KSO_WM_UNIT_TYPE" val="ζ_h_f"/>
  <p:tag name="KSO_WM_UNIT_DYNMNUM_TYPE" val="1"/>
  <p:tag name="KSO_WM_DYNAMICNUM_SPEED" val="3"/>
  <p:tag name="KSO_WM_UNIT_DYNMNUM_DGM_ANIMTYPE" val="5"/>
  <p:tag name="KSO_WM_UNIT_INDEX" val="1623208385366_1_1"/>
</p:tagLst>
</file>

<file path=ppt/tags/tag161.xml><?xml version="1.0" encoding="utf-8"?>
<p:tagLst xmlns:p="http://schemas.openxmlformats.org/presentationml/2006/main">
  <p:tag name="KSO_WM_BEAUTIFY_FLAG" val="#wm#"/>
  <p:tag name="KSO_WM_TEMPLATE_CATEGORY" val="custom"/>
  <p:tag name="KSO_WM_TEMPLATE_INDEX" val="20205176"/>
</p:tagLst>
</file>

<file path=ppt/tags/tag162.xml><?xml version="1.0" encoding="utf-8"?>
<p:tagLst xmlns:p="http://schemas.openxmlformats.org/presentationml/2006/main">
  <p:tag name="KSO_WM_BEAUTIFY_FLAG" val="#wm#"/>
  <p:tag name="KSO_WM_TEMPLATE_CATEGORY" val="custom"/>
  <p:tag name="KSO_WM_TEMPLATE_INDEX" val="20205176"/>
</p:tagLst>
</file>

<file path=ppt/tags/tag163.xml><?xml version="1.0" encoding="utf-8"?>
<p:tagLst xmlns:p="http://schemas.openxmlformats.org/presentationml/2006/main">
  <p:tag name="KSO_WM_TAG_VERSION" val="1.0"/>
  <p:tag name="KSO_WM_BEAUTIFY_FLAG" val="#wm#"/>
  <p:tag name="KSO_WM_UNIT_TYPE" val="i"/>
  <p:tag name="KSO_WM_UNIT_ID" val="diagram780_5*i*0"/>
  <p:tag name="KSO_WM_TEMPLATE_CATEGORY" val="diagram"/>
  <p:tag name="KSO_WM_TEMPLATE_INDEX" val="780"/>
  <p:tag name="KSO_WM_UNIT_INDEX" val="0"/>
</p:tagLst>
</file>

<file path=ppt/tags/tag164.xml><?xml version="1.0" encoding="utf-8"?>
<p:tagLst xmlns:p="http://schemas.openxmlformats.org/presentationml/2006/main">
  <p:tag name="KSO_WM_TAG_VERSION" val="1.0"/>
  <p:tag name="KSO_WM_BEAUTIFY_FLAG" val="#wm#"/>
  <p:tag name="KSO_WM_TEMPLATE_CATEGORY" val="diagram"/>
  <p:tag name="KSO_WM_TEMPLATE_INDEX" val="780"/>
  <p:tag name="KSO_WM_UNIT_TYPE" val="p_i"/>
  <p:tag name="KSO_WM_UNIT_INDEX" val="1_1"/>
  <p:tag name="KSO_WM_UNIT_ID" val="diagram780_5*p_i*1_1"/>
  <p:tag name="KSO_WM_UNIT_CLEAR" val="1"/>
  <p:tag name="KSO_WM_UNIT_LAYERLEVEL" val="1_1"/>
  <p:tag name="KSO_WM_DIAGRAM_GROUP_CODE" val="p1-1"/>
  <p:tag name="KSO_WM_UNIT_LINE_FORE_SCHEMECOLOR_INDEX" val="10"/>
  <p:tag name="KSO_WM_UNIT_LINE_FILL_TYPE" val="2"/>
  <p:tag name="KSO_WM_UNIT_TEXT_FILL_FORE_SCHEMECOLOR_INDEX" val="2"/>
  <p:tag name="KSO_WM_UNIT_TEXT_FILL_TYPE" val="1"/>
</p:tagLst>
</file>

<file path=ppt/tags/tag165.xml><?xml version="1.0" encoding="utf-8"?>
<p:tagLst xmlns:p="http://schemas.openxmlformats.org/presentationml/2006/main">
  <p:tag name="KSO_WM_TAG_VERSION" val="1.0"/>
  <p:tag name="KSO_WM_BEAUTIFY_FLAG" val="#wm#"/>
  <p:tag name="KSO_WM_TEMPLATE_CATEGORY" val="diagram"/>
  <p:tag name="KSO_WM_TEMPLATE_INDEX" val="780"/>
  <p:tag name="KSO_WM_UNIT_TYPE" val="p_i"/>
  <p:tag name="KSO_WM_UNIT_INDEX" val="1_2"/>
  <p:tag name="KSO_WM_UNIT_ID" val="diagram780_5*p_i*1_2"/>
  <p:tag name="KSO_WM_UNIT_CLEAR" val="1"/>
  <p:tag name="KSO_WM_UNIT_LAYERLEVEL" val="1_1"/>
  <p:tag name="KSO_WM_DIAGRAM_GROUP_CODE" val="p1-1"/>
  <p:tag name="KSO_WM_UNIT_LINE_FORE_SCHEMECOLOR_INDEX" val="10"/>
  <p:tag name="KSO_WM_UNIT_LINE_FILL_TYPE" val="2"/>
  <p:tag name="KSO_WM_UNIT_TEXT_FILL_FORE_SCHEMECOLOR_INDEX" val="2"/>
  <p:tag name="KSO_WM_UNIT_TEXT_FILL_TYPE" val="1"/>
</p:tagLst>
</file>

<file path=ppt/tags/tag166.xml><?xml version="1.0" encoding="utf-8"?>
<p:tagLst xmlns:p="http://schemas.openxmlformats.org/presentationml/2006/main">
  <p:tag name="KSO_WM_TAG_VERSION" val="1.0"/>
  <p:tag name="KSO_WM_BEAUTIFY_FLAG" val="#wm#"/>
  <p:tag name="KSO_WM_TEMPLATE_CATEGORY" val="diagram"/>
  <p:tag name="KSO_WM_TEMPLATE_INDEX" val="780"/>
  <p:tag name="KSO_WM_UNIT_TYPE" val="p_i"/>
  <p:tag name="KSO_WM_UNIT_INDEX" val="1_3"/>
  <p:tag name="KSO_WM_UNIT_ID" val="diagram780_5*p_i*1_3"/>
  <p:tag name="KSO_WM_UNIT_CLEAR" val="1"/>
  <p:tag name="KSO_WM_UNIT_LAYERLEVEL" val="1_1"/>
  <p:tag name="KSO_WM_DIAGRAM_GROUP_CODE" val="p1-1"/>
  <p:tag name="KSO_WM_UNIT_LINE_FORE_SCHEMECOLOR_INDEX" val="10"/>
  <p:tag name="KSO_WM_UNIT_LINE_FILL_TYPE" val="2"/>
  <p:tag name="KSO_WM_UNIT_TEXT_FILL_FORE_SCHEMECOLOR_INDEX" val="2"/>
  <p:tag name="KSO_WM_UNIT_TEXT_FILL_TYPE" val="1"/>
</p:tagLst>
</file>

<file path=ppt/tags/tag167.xml><?xml version="1.0" encoding="utf-8"?>
<p:tagLst xmlns:p="http://schemas.openxmlformats.org/presentationml/2006/main">
  <p:tag name="KSO_WM_TAG_VERSION" val="1.0"/>
  <p:tag name="KSO_WM_BEAUTIFY_FLAG" val="#wm#"/>
  <p:tag name="KSO_WM_TEMPLATE_CATEGORY" val="diagram"/>
  <p:tag name="KSO_WM_TEMPLATE_INDEX" val="780"/>
  <p:tag name="KSO_WM_UNIT_TYPE" val="p_i"/>
  <p:tag name="KSO_WM_UNIT_INDEX" val="1_4"/>
  <p:tag name="KSO_WM_UNIT_ID" val="diagram780_5*p_i*1_4"/>
  <p:tag name="KSO_WM_UNIT_CLEAR" val="1"/>
  <p:tag name="KSO_WM_UNIT_LAYERLEVEL" val="1_1"/>
  <p:tag name="KSO_WM_DIAGRAM_GROUP_CODE" val="p1-1"/>
  <p:tag name="KSO_WM_UNIT_LINE_FORE_SCHEMECOLOR_INDEX" val="10"/>
  <p:tag name="KSO_WM_UNIT_LINE_FILL_TYPE" val="2"/>
  <p:tag name="KSO_WM_UNIT_TEXT_FILL_FORE_SCHEMECOLOR_INDEX" val="2"/>
  <p:tag name="KSO_WM_UNIT_TEXT_FILL_TYPE" val="1"/>
</p:tagLst>
</file>

<file path=ppt/tags/tag168.xml><?xml version="1.0" encoding="utf-8"?>
<p:tagLst xmlns:p="http://schemas.openxmlformats.org/presentationml/2006/main">
  <p:tag name="KSO_WM_TAG_VERSION" val="1.0"/>
  <p:tag name="KSO_WM_BEAUTIFY_FLAG" val="#wm#"/>
  <p:tag name="KSO_WM_TEMPLATE_CATEGORY" val="diagram"/>
  <p:tag name="KSO_WM_TEMPLATE_INDEX" val="780"/>
  <p:tag name="KSO_WM_UNIT_ISCONTENTSTITLE" val="0"/>
  <p:tag name="KSO_WM_UNIT_TYPE" val="p_h_f"/>
  <p:tag name="KSO_WM_UNIT_INDEX" val="1_1_1"/>
  <p:tag name="KSO_WM_UNIT_ID" val="diagram780_5*p_h_f*1_1_1"/>
  <p:tag name="KSO_WM_UNIT_CLEAR" val="1"/>
  <p:tag name="KSO_WM_UNIT_LAYERLEVEL" val="1_1_1"/>
  <p:tag name="KSO_WM_UNIT_VALUE" val="14"/>
  <p:tag name="KSO_WM_UNIT_HIGHLIGHT" val="0"/>
  <p:tag name="KSO_WM_UNIT_COMPATIBLE" val="0"/>
  <p:tag name="KSO_WM_UNIT_PRESET_TEXT_INDEX" val="3"/>
  <p:tag name="KSO_WM_UNIT_PRESET_TEXT_LEN" val="17"/>
  <p:tag name="KSO_WM_DIAGRAM_GROUP_CODE" val="p1-1"/>
  <p:tag name="KSO_WM_UNIT_FILL_FORE_SCHEMECOLOR_INDEX" val="10"/>
  <p:tag name="KSO_WM_UNIT_FILL_TYPE" val="1"/>
  <p:tag name="KSO_WM_UNIT_TEXT_FILL_FORE_SCHEMECOLOR_INDEX" val="2"/>
  <p:tag name="KSO_WM_UNIT_TEXT_FILL_TYPE" val="1"/>
</p:tagLst>
</file>

<file path=ppt/tags/tag169.xml><?xml version="1.0" encoding="utf-8"?>
<p:tagLst xmlns:p="http://schemas.openxmlformats.org/presentationml/2006/main">
  <p:tag name="KSO_WM_TAG_VERSION" val="1.0"/>
  <p:tag name="KSO_WM_BEAUTIFY_FLAG" val="#wm#"/>
  <p:tag name="KSO_WM_TEMPLATE_CATEGORY" val="diagram"/>
  <p:tag name="KSO_WM_TEMPLATE_INDEX" val="780"/>
  <p:tag name="KSO_WM_UNIT_TYPE" val="p_i"/>
  <p:tag name="KSO_WM_UNIT_INDEX" val="1_5"/>
  <p:tag name="KSO_WM_UNIT_ID" val="diagram780_5*p_i*1_5"/>
  <p:tag name="KSO_WM_UNIT_CLEAR" val="1"/>
  <p:tag name="KSO_WM_UNIT_LAYERLEVEL" val="1_1"/>
  <p:tag name="KSO_WM_DIAGRAM_GROUP_CODE" val="p1-1"/>
  <p:tag name="KSO_WM_UNIT_FILL_FORE_SCHEMECOLOR_INDEX" val="5"/>
  <p:tag name="KSO_WM_UNIT_FILL_TYPE" val="1"/>
  <p:tag name="KSO_WM_UNIT_TEXT_FILL_FORE_SCHEMECOLOR_INDEX" val="2"/>
  <p:tag name="KSO_WM_UNIT_TEXT_FILL_TYPE" val="1"/>
</p:tagLst>
</file>

<file path=ppt/tags/tag170.xml><?xml version="1.0" encoding="utf-8"?>
<p:tagLst xmlns:p="http://schemas.openxmlformats.org/presentationml/2006/main">
  <p:tag name="KSO_WM_TAG_VERSION" val="1.0"/>
  <p:tag name="KSO_WM_BEAUTIFY_FLAG" val="#wm#"/>
  <p:tag name="KSO_WM_TEMPLATE_CATEGORY" val="diagram"/>
  <p:tag name="KSO_WM_TEMPLATE_INDEX" val="780"/>
  <p:tag name="KSO_WM_UNIT_TYPE" val="p_i"/>
  <p:tag name="KSO_WM_UNIT_INDEX" val="1_6"/>
  <p:tag name="KSO_WM_UNIT_ID" val="diagram780_5*p_i*1_6"/>
  <p:tag name="KSO_WM_UNIT_CLEAR" val="1"/>
  <p:tag name="KSO_WM_UNIT_LAYERLEVEL" val="1_1"/>
  <p:tag name="KSO_WM_DIAGRAM_GROUP_CODE" val="p1-1"/>
  <p:tag name="KSO_WM_UNIT_FILL_FORE_SCHEMECOLOR_INDEX" val="10"/>
  <p:tag name="KSO_WM_UNIT_FILL_TYPE" val="1"/>
  <p:tag name="KSO_WM_UNIT_TEXT_FILL_FORE_SCHEMECOLOR_INDEX" val="2"/>
  <p:tag name="KSO_WM_UNIT_TEXT_FILL_TYPE" val="1"/>
</p:tagLst>
</file>

<file path=ppt/tags/tag171.xml><?xml version="1.0" encoding="utf-8"?>
<p:tagLst xmlns:p="http://schemas.openxmlformats.org/presentationml/2006/main">
  <p:tag name="KSO_WM_TAG_VERSION" val="1.0"/>
  <p:tag name="KSO_WM_BEAUTIFY_FLAG" val="#wm#"/>
  <p:tag name="KSO_WM_TEMPLATE_CATEGORY" val="diagram"/>
  <p:tag name="KSO_WM_TEMPLATE_INDEX" val="780"/>
  <p:tag name="KSO_WM_UNIT_TYPE" val="p_h_h_f"/>
  <p:tag name="KSO_WM_UNIT_INDEX" val="1_2_1_1"/>
  <p:tag name="KSO_WM_UNIT_ID" val="diagram780_5*p_h_h_f*1_2_1_1"/>
  <p:tag name="KSO_WM_UNIT_CLEAR" val="1"/>
  <p:tag name="KSO_WM_UNIT_LAYERLEVEL" val="1_1_1_1"/>
  <p:tag name="KSO_WM_UNIT_VALUE" val="45"/>
  <p:tag name="KSO_WM_UNIT_HIGHLIGHT" val="0"/>
  <p:tag name="KSO_WM_UNIT_COMPATIBLE" val="0"/>
  <p:tag name="KSO_WM_UNIT_PRESET_TEXT_INDEX" val="4"/>
  <p:tag name="KSO_WM_UNIT_PRESET_TEXT_LEN" val="57"/>
  <p:tag name="KSO_WM_DIAGRAM_GROUP_CODE" val="p1-1"/>
  <p:tag name="KSO_WM_UNIT_TEXT_FILL_FORE_SCHEMECOLOR_INDEX" val="13"/>
  <p:tag name="KSO_WM_UNIT_TEXT_FILL_TYPE" val="1"/>
</p:tagLst>
</file>

<file path=ppt/tags/tag172.xml><?xml version="1.0" encoding="utf-8"?>
<p:tagLst xmlns:p="http://schemas.openxmlformats.org/presentationml/2006/main">
  <p:tag name="KSO_WM_TAG_VERSION" val="1.0"/>
  <p:tag name="KSO_WM_BEAUTIFY_FLAG" val="#wm#"/>
  <p:tag name="KSO_WM_TEMPLATE_CATEGORY" val="diagram"/>
  <p:tag name="KSO_WM_TEMPLATE_INDEX" val="780"/>
  <p:tag name="KSO_WM_UNIT_TYPE" val="p_h_h_f"/>
  <p:tag name="KSO_WM_UNIT_INDEX" val="1_2_2_1"/>
  <p:tag name="KSO_WM_UNIT_ID" val="diagram780_5*p_h_h_f*1_2_2_1"/>
  <p:tag name="KSO_WM_UNIT_CLEAR" val="1"/>
  <p:tag name="KSO_WM_UNIT_LAYERLEVEL" val="1_1_1_1"/>
  <p:tag name="KSO_WM_UNIT_VALUE" val="45"/>
  <p:tag name="KSO_WM_UNIT_HIGHLIGHT" val="0"/>
  <p:tag name="KSO_WM_UNIT_COMPATIBLE" val="0"/>
  <p:tag name="KSO_WM_UNIT_PRESET_TEXT_INDEX" val="4"/>
  <p:tag name="KSO_WM_UNIT_PRESET_TEXT_LEN" val="57"/>
  <p:tag name="KSO_WM_DIAGRAM_GROUP_CODE" val="p1-1"/>
  <p:tag name="KSO_WM_UNIT_TEXT_FILL_FORE_SCHEMECOLOR_INDEX" val="13"/>
  <p:tag name="KSO_WM_UNIT_TEXT_FILL_TYPE" val="1"/>
</p:tagLst>
</file>

<file path=ppt/tags/tag173.xml><?xml version="1.0" encoding="utf-8"?>
<p:tagLst xmlns:p="http://schemas.openxmlformats.org/presentationml/2006/main">
  <p:tag name="KSO_WM_BEAUTIFY_FLAG" val="#wm#"/>
  <p:tag name="KSO_WM_TEMPLATE_CATEGORY" val="custom"/>
  <p:tag name="KSO_WM_TEMPLATE_INDEX" val="20205176"/>
</p:tagLst>
</file>

<file path=ppt/tags/tag174.xml><?xml version="1.0" encoding="utf-8"?>
<p:tagLst xmlns:p="http://schemas.openxmlformats.org/presentationml/2006/main">
  <p:tag name="KSO_DOCER_TEMPLATE_OPEN_ONCE_MARK" val="1"/>
  <p:tag name="KSO_WPP_MARK_KEY" val="8d142c14-559f-482b-9dc7-220e27b29a21"/>
  <p:tag name="COMMONDATA" val="eyJoZGlkIjoiNzhiNjU0OGFjODM2ZjNlZDdlMzc3MTBhMmQ0MjAxYjUifQ=="/>
</p:tagLst>
</file>

<file path=ppt/theme/theme1.xml><?xml version="1.0" encoding="utf-8"?>
<a:theme xmlns:a="http://schemas.openxmlformats.org/drawingml/2006/main" name="1_Office 主题​​">
  <a:themeElements>
    <a:clrScheme name="">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18673"/>
      </a:hlink>
      <a:folHlink>
        <a:srgbClr val="018673"/>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18673"/>
      </a:hlink>
      <a:folHlink>
        <a:srgbClr val="018673"/>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3452</Words>
  <Application>WPS 演示</Application>
  <PresentationFormat>宽屏</PresentationFormat>
  <Paragraphs>326</Paragraphs>
  <Slides>25</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25</vt:i4>
      </vt:variant>
    </vt:vector>
  </HeadingPairs>
  <TitlesOfParts>
    <vt:vector size="35" baseType="lpstr">
      <vt:lpstr>Arial</vt:lpstr>
      <vt:lpstr>宋体</vt:lpstr>
      <vt:lpstr>Wingdings</vt:lpstr>
      <vt:lpstr>微软雅黑</vt:lpstr>
      <vt:lpstr>方正小标宋简体</vt:lpstr>
      <vt:lpstr>Calibri</vt:lpstr>
      <vt:lpstr>Times New Roman</vt:lpstr>
      <vt:lpstr>Arial Unicode MS</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浙师风PPT模板</dc:title>
  <dc:creator>邵晨晖</dc:creator>
  <cp:lastModifiedBy>刘</cp:lastModifiedBy>
  <cp:revision>324</cp:revision>
  <dcterms:created xsi:type="dcterms:W3CDTF">1900-01-01T00:00:00Z</dcterms:created>
  <dcterms:modified xsi:type="dcterms:W3CDTF">2022-12-20T08:00:23Z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2052-11.1.0.12980</vt:lpwstr>
  </property>
  <property fmtid="{D5CDD505-2E9C-101B-9397-08002B2CF9AE}" pid="3" name="ICV">
    <vt:lpwstr>E205476D538B4D6A8B4633F1A155809B</vt:lpwstr>
  </property>
</Properties>
</file>