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4"/>
  </p:notesMasterIdLst>
  <p:sldIdLst>
    <p:sldId id="258" r:id="rId4"/>
    <p:sldId id="341" r:id="rId5"/>
    <p:sldId id="285" r:id="rId6"/>
    <p:sldId id="351" r:id="rId7"/>
    <p:sldId id="353" r:id="rId8"/>
    <p:sldId id="327" r:id="rId9"/>
    <p:sldId id="328" r:id="rId10"/>
    <p:sldId id="340" r:id="rId11"/>
    <p:sldId id="329" r:id="rId12"/>
    <p:sldId id="335" r:id="rId13"/>
    <p:sldId id="362" r:id="rId15"/>
    <p:sldId id="330" r:id="rId16"/>
    <p:sldId id="352" r:id="rId17"/>
    <p:sldId id="277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A94"/>
    <a:srgbClr val="A2ACAA"/>
    <a:srgbClr val="6DAAA2"/>
    <a:srgbClr val="5D838E"/>
    <a:srgbClr val="192220"/>
    <a:srgbClr val="3E8F84"/>
    <a:srgbClr val="75AC8F"/>
    <a:srgbClr val="5F8D8D"/>
    <a:srgbClr val="0B6F4B"/>
    <a:srgbClr val="006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5"/>
    <p:restoredTop sz="94624"/>
  </p:normalViewPr>
  <p:slideViewPr>
    <p:cSldViewPr snapToGrid="0" showGuides="1">
      <p:cViewPr varScale="1">
        <p:scale>
          <a:sx n="65" d="100"/>
          <a:sy n="65" d="100"/>
        </p:scale>
        <p:origin x="-514" y="-77"/>
      </p:cViewPr>
      <p:guideLst>
        <p:guide orient="horz" pos="21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7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635" y="0"/>
            <a:ext cx="12192000" cy="6858000"/>
          </a:xfrm>
          <a:prstGeom prst="rect">
            <a:avLst/>
          </a:prstGeom>
          <a:solidFill>
            <a:srgbClr val="3E8F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291465" y="243840"/>
            <a:ext cx="11626850" cy="6362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EEB2-11D9-4FB1-B3E1-A24EB3CCB0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A5887-BE4D-47D0-9E6E-C417EC929EA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tags" Target="../tags/tag6.xml"/><Relationship Id="rId4" Type="http://schemas.openxmlformats.org/officeDocument/2006/relationships/image" Target="../media/image14.png"/><Relationship Id="rId3" Type="http://schemas.openxmlformats.org/officeDocument/2006/relationships/tags" Target="../tags/tag5.xml"/><Relationship Id="rId2" Type="http://schemas.openxmlformats.org/officeDocument/2006/relationships/image" Target="../media/image13.png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-22860"/>
            <a:ext cx="5350510" cy="69037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6" h="10872">
                <a:moveTo>
                  <a:pt x="0" y="0"/>
                </a:moveTo>
                <a:lnTo>
                  <a:pt x="6702" y="0"/>
                </a:lnTo>
                <a:lnTo>
                  <a:pt x="6702" y="3435"/>
                </a:lnTo>
                <a:lnTo>
                  <a:pt x="6704" y="3435"/>
                </a:lnTo>
                <a:cubicBezTo>
                  <a:pt x="7659" y="3459"/>
                  <a:pt x="8426" y="4241"/>
                  <a:pt x="8426" y="5202"/>
                </a:cubicBezTo>
                <a:cubicBezTo>
                  <a:pt x="8426" y="6162"/>
                  <a:pt x="7659" y="6944"/>
                  <a:pt x="6704" y="6968"/>
                </a:cubicBezTo>
                <a:lnTo>
                  <a:pt x="6702" y="6968"/>
                </a:lnTo>
                <a:lnTo>
                  <a:pt x="6702" y="10872"/>
                </a:lnTo>
                <a:lnTo>
                  <a:pt x="0" y="10872"/>
                </a:lnTo>
                <a:lnTo>
                  <a:pt x="0" y="0"/>
                </a:lnTo>
                <a:close/>
              </a:path>
            </a:pathLst>
          </a:custGeom>
          <a:solidFill>
            <a:srgbClr val="3E8F84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 descr="图层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7870" y="2313305"/>
            <a:ext cx="1932940" cy="1932940"/>
          </a:xfrm>
          <a:prstGeom prst="rect">
            <a:avLst/>
          </a:prstGeom>
          <a:effectLst>
            <a:innerShdw dir="13500000">
              <a:prstClr val="black">
                <a:alpha val="50000"/>
              </a:prstClr>
            </a:innerShdw>
          </a:effectLst>
        </p:spPr>
      </p:pic>
      <p:pic>
        <p:nvPicPr>
          <p:cNvPr id="9" name="图片 8" descr="C:\Users\Hehe\Desktop\答辩风\图层 6 拷贝.png图层 6 拷贝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52290" y="5748655"/>
            <a:ext cx="7675880" cy="1109345"/>
          </a:xfrm>
          <a:prstGeom prst="rect">
            <a:avLst/>
          </a:prstGeom>
        </p:spPr>
      </p:pic>
      <p:pic>
        <p:nvPicPr>
          <p:cNvPr id="10" name="图片 9" descr="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0000">
            <a:off x="409575" y="948690"/>
            <a:ext cx="2607945" cy="4961255"/>
          </a:xfrm>
          <a:prstGeom prst="rect">
            <a:avLst/>
          </a:prstGeom>
          <a:effectLst>
            <a:innerShdw blurRad="25400" dist="12700" dir="13500000">
              <a:prstClr val="black">
                <a:alpha val="61000"/>
              </a:prstClr>
            </a:innerShdw>
          </a:effectLst>
        </p:spPr>
      </p:pic>
      <p:cxnSp>
        <p:nvCxnSpPr>
          <p:cNvPr id="11" name="直接连接符 10"/>
          <p:cNvCxnSpPr/>
          <p:nvPr/>
        </p:nvCxnSpPr>
        <p:spPr>
          <a:xfrm>
            <a:off x="5944870" y="4100195"/>
            <a:ext cx="5617210" cy="0"/>
          </a:xfrm>
          <a:prstGeom prst="line">
            <a:avLst/>
          </a:prstGeom>
          <a:ln w="38100">
            <a:solidFill>
              <a:srgbClr val="3E8F8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478145" y="2313305"/>
            <a:ext cx="6549390" cy="17094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Tx/>
              <a:buSzTx/>
              <a:buFontTx/>
            </a:pPr>
            <a:r>
              <a:rPr lang="zh-CN" altLang="en-US" sz="54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  <a:sym typeface="+mn-ea"/>
              </a:rPr>
              <a:t>腾讯会议</a:t>
            </a:r>
            <a:endParaRPr lang="zh-CN" altLang="en-US" sz="5400">
              <a:solidFill>
                <a:srgbClr val="3E8F84"/>
              </a:solidFill>
              <a:latin typeface="方正正大黑简体" panose="02000000000000000000" charset="-122"/>
              <a:ea typeface="方正正大黑简体" panose="020000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54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  <a:sym typeface="+mn-ea"/>
              </a:rPr>
              <a:t>在线监考建议及流程</a:t>
            </a:r>
            <a:endParaRPr lang="zh-CN" altLang="en-US" sz="5400">
              <a:solidFill>
                <a:srgbClr val="3E8F84"/>
              </a:solidFill>
              <a:latin typeface="方正正大黑简体" panose="02000000000000000000" charset="-122"/>
              <a:ea typeface="方正正大黑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07275" y="4952365"/>
            <a:ext cx="2691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</a:rPr>
              <a:t>2022年12月</a:t>
            </a:r>
            <a:r>
              <a:rPr lang="en-US" altLang="zh-CN" sz="28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</a:rPr>
              <a:t>20</a:t>
            </a:r>
            <a:r>
              <a:rPr lang="zh-CN" altLang="en-US" sz="28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</a:rPr>
              <a:t>日</a:t>
            </a:r>
            <a:endParaRPr lang="zh-CN" altLang="en-US" sz="2800">
              <a:solidFill>
                <a:srgbClr val="3E8F84"/>
              </a:solidFill>
              <a:latin typeface="方正正大黑简体" panose="02000000000000000000" charset="-122"/>
              <a:ea typeface="方正正大黑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4255770" y="1140460"/>
            <a:ext cx="34518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在线监考范围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2008505" y="2237740"/>
            <a:ext cx="2807335" cy="1884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20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闭卷考试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20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开卷考试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83485" y="4082415"/>
            <a:ext cx="90189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200000"/>
              </a:lnSpc>
              <a:buClrTx/>
              <a:buSzTx/>
              <a:buFontTx/>
            </a:pP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</a:rPr>
              <a:t>监考软件建议：</a:t>
            </a: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</a:rPr>
              <a:t>钉钉视频会议</a:t>
            </a: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</a:rPr>
              <a:t>        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</a:rPr>
              <a:t>腾讯会议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4400" y="3691255"/>
            <a:ext cx="3447415" cy="3683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r>
              <a:rPr lang="zh-CN" altLang="en-US"/>
              <a:t>免费</a:t>
            </a:r>
            <a:r>
              <a:rPr lang="en-US" altLang="zh-CN"/>
              <a:t>25</a:t>
            </a:r>
            <a:r>
              <a:rPr lang="zh-CN" altLang="en-US"/>
              <a:t>人，会员支持</a:t>
            </a:r>
            <a:r>
              <a:rPr lang="en-US" altLang="zh-CN"/>
              <a:t>50</a:t>
            </a:r>
            <a:r>
              <a:rPr lang="zh-CN" altLang="en-US"/>
              <a:t>人以下</a:t>
            </a:r>
            <a:r>
              <a:rPr lang="en-US" altLang="zh-CN"/>
              <a:t>            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552055" y="5218430"/>
            <a:ext cx="4064000" cy="3683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用企业微信登录理论实现</a:t>
            </a:r>
            <a:r>
              <a:rPr lang="en-US" altLang="zh-CN">
                <a:sym typeface="+mn-ea"/>
              </a:rPr>
              <a:t>1000</a:t>
            </a:r>
            <a:r>
              <a:rPr lang="zh-CN" altLang="en-US">
                <a:sym typeface="+mn-ea"/>
              </a:rPr>
              <a:t>人以内</a:t>
            </a:r>
            <a:endParaRPr lang="zh-CN" altLang="en-US"/>
          </a:p>
        </p:txBody>
      </p:sp>
      <p:sp>
        <p:nvSpPr>
          <p:cNvPr id="6" name="上箭头 5"/>
          <p:cNvSpPr/>
          <p:nvPr/>
        </p:nvSpPr>
        <p:spPr>
          <a:xfrm>
            <a:off x="6224270" y="4083685"/>
            <a:ext cx="304165" cy="351155"/>
          </a:xfrm>
          <a:prstGeom prst="upArrow">
            <a:avLst/>
          </a:prstGeom>
          <a:solidFill>
            <a:srgbClr val="006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下箭头 6"/>
          <p:cNvSpPr/>
          <p:nvPr/>
        </p:nvSpPr>
        <p:spPr>
          <a:xfrm>
            <a:off x="9523730" y="4832350"/>
            <a:ext cx="234315" cy="374650"/>
          </a:xfrm>
          <a:prstGeom prst="downArrow">
            <a:avLst/>
          </a:prstGeom>
          <a:solidFill>
            <a:srgbClr val="006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5230495" y="579755"/>
            <a:ext cx="173228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背</a:t>
            </a:r>
            <a:r>
              <a:rPr lang="en-US" altLang="zh-CN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  </a:t>
            </a: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景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098550" y="1560195"/>
            <a:ext cx="9994265" cy="3726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 smtClean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学院理论待考试课程门数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   101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教学班，平行班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42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教学班（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27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门课）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   74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门考试，其中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11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门延期，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63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门课在线考试（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门课程论文，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17</a:t>
            </a:r>
            <a:r>
              <a:rPr lang="zh-CN" altLang="en-US" sz="2800" dirty="0" smtClean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门开卷）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涉及学生数：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延缓考试（截止到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12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20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日申请）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469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人次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                  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考试人数：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3098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人次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ts val="3360"/>
              </a:lnSpc>
            </a:pP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2" name="TextBox 11"/>
          <p:cNvSpPr txBox="1"/>
          <p:nvPr/>
        </p:nvSpPr>
        <p:spPr>
          <a:xfrm>
            <a:off x="4957445" y="313690"/>
            <a:ext cx="2279015" cy="104584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l">
              <a:buClrTx/>
              <a:buSzTx/>
              <a:buFontTx/>
            </a:pP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监考流程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（仅供参考）</a:t>
            </a:r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3074" name="文本框 3"/>
          <p:cNvSpPr txBox="1"/>
          <p:nvPr/>
        </p:nvSpPr>
        <p:spPr>
          <a:xfrm>
            <a:off x="657225" y="1397635"/>
            <a:ext cx="1149540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以教学班为单位分成若干小组（建议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人一组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），根据组数配备监考教师数；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预约会议，每组创建一个腾讯会议（考试前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天完成）；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任课老师统一发布各组会议号到班级群；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4.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各小组提前进入会议调试设备，开考前由监考教师点击录制视频；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5.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监考教师发布考场纪律；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6.监考老师负责监控整场考试，处理突发情况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；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7.考试结束后，发出指令，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按照任课教师要求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待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答题纸交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齐后结束录制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4910" y="2010410"/>
            <a:ext cx="2780030" cy="645160"/>
          </a:xfrm>
          <a:prstGeom prst="rect">
            <a:avLst/>
          </a:prstGeom>
          <a:solidFill>
            <a:srgbClr val="6DAAA2"/>
          </a:solidFill>
          <a:ln>
            <a:solidFill>
              <a:srgbClr val="3E8F8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提前分组，然后让各组学生进入相应会议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5230495" y="579755"/>
            <a:ext cx="173228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优</a:t>
            </a:r>
            <a:r>
              <a:rPr lang="en-US" altLang="zh-CN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  </a:t>
            </a:r>
            <a:r>
              <a:rPr lang="zh-CN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势</a:t>
            </a:r>
            <a:endParaRPr lang="zh-CN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6565265" y="1565910"/>
            <a:ext cx="5723890" cy="3726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ts val="3360"/>
              </a:lnSpc>
            </a:pP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分组优点：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不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卡顿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画面更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流畅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视频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频繁切换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endParaRPr lang="zh-CN" altLang="en-US" sz="28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最大优势：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每位同学全程监控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3" name="TextBox 23"/>
          <p:cNvSpPr txBox="1"/>
          <p:nvPr>
            <p:custDataLst>
              <p:tags r:id="rId2"/>
            </p:custDataLst>
          </p:nvPr>
        </p:nvSpPr>
        <p:spPr>
          <a:xfrm>
            <a:off x="455295" y="1612900"/>
            <a:ext cx="8074025" cy="3726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 fontAlgn="auto">
              <a:lnSpc>
                <a:spcPts val="3360"/>
              </a:lnSpc>
            </a:pP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创建一个视频会议缺点：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人数较多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教学班，容易网络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卡顿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；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学生网络不好画面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不动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；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在线监考难度大，视频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频繁切换</a:t>
            </a:r>
            <a:endParaRPr lang="zh-CN" altLang="en-US" sz="28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如果人数多，做不到全程监控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2" name="TextBox 11"/>
          <p:cNvSpPr txBox="1"/>
          <p:nvPr/>
        </p:nvSpPr>
        <p:spPr>
          <a:xfrm>
            <a:off x="4957445" y="313690"/>
            <a:ext cx="2279015" cy="104584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l">
              <a:buClrTx/>
              <a:buSzTx/>
              <a:buFontTx/>
            </a:pP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监考办法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（仅供参考）</a:t>
            </a:r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  <a:p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3074" name="文本框 3"/>
          <p:cNvSpPr txBox="1"/>
          <p:nvPr/>
        </p:nvSpPr>
        <p:spPr>
          <a:xfrm>
            <a:off x="733425" y="1416685"/>
            <a:ext cx="1066101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准备工作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：负责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创建腾讯会议号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（统一命名：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**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课程第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*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小组，如无机化学第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小组）；教学班汇总后由任课老师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统一发布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在教学班课程群。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开考前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10-15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分钟，各小组进入本组腾讯会议后，监考教师开启录制（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优先选云录制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）负责清点小组成员，确保每位同学开启摄像头，纠正摄像头位置。待考试结束后，点击结束录制。将云录制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视频链接发给任课老师备查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，并下载到电脑上备查。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2" name="TextBox 11"/>
          <p:cNvSpPr txBox="1"/>
          <p:nvPr/>
        </p:nvSpPr>
        <p:spPr>
          <a:xfrm>
            <a:off x="4957445" y="313690"/>
            <a:ext cx="2279015" cy="104584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l">
              <a:buClrTx/>
              <a:buSzTx/>
              <a:buFontTx/>
            </a:pP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监考办法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（仅供参考）</a:t>
            </a:r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  <a:p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3074" name="文本框 3"/>
          <p:cNvSpPr txBox="1"/>
          <p:nvPr/>
        </p:nvSpPr>
        <p:spPr>
          <a:xfrm>
            <a:off x="765175" y="2440940"/>
            <a:ext cx="1066101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开考前，依次进入各组会议后，检查视频开启情况，不合适纠正；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考试开始，依次进入发出考试指令，监考过程中</a:t>
            </a:r>
            <a:r>
              <a:rPr lang="zh-CN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查看考试情况；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3.</a:t>
            </a:r>
            <a:r>
              <a:rPr lang="zh-CN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如果发现异常，请如实记录，核实后反映到学院教务办，做出相应处理；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3445" y="1827530"/>
            <a:ext cx="406400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监考老师职责</a:t>
            </a:r>
            <a:endParaRPr lang="zh-CN" altLang="en-US" sz="26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C:\Users\Hehe\Desktop\答辩风\图层 6 拷贝.png图层 6 拷贝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8695" y="5453380"/>
            <a:ext cx="7675880" cy="1109345"/>
          </a:xfrm>
          <a:prstGeom prst="rect">
            <a:avLst/>
          </a:prstGeom>
        </p:spPr>
      </p:pic>
      <p:sp>
        <p:nvSpPr>
          <p:cNvPr id="2" name="TextBox 11"/>
          <p:cNvSpPr txBox="1"/>
          <p:nvPr/>
        </p:nvSpPr>
        <p:spPr>
          <a:xfrm>
            <a:off x="4957445" y="313690"/>
            <a:ext cx="2279015" cy="104584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l">
              <a:buClrTx/>
              <a:buSzTx/>
              <a:buFontTx/>
            </a:pP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监考办法</a:t>
            </a:r>
            <a:endParaRPr lang="zh-CN" altLang="en-US" sz="40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（仅供参考）</a:t>
            </a:r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  <a:p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4100" name="文本框 2"/>
          <p:cNvSpPr txBox="1"/>
          <p:nvPr/>
        </p:nvSpPr>
        <p:spPr>
          <a:xfrm>
            <a:off x="923925" y="2377440"/>
            <a:ext cx="10901680" cy="29635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ts val="3200"/>
              </a:lnSpc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视频监考中，学生出现抄袭现象，填写记录单，按照违规违纪处理，视频为证；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ts val="3200"/>
              </a:lnSpc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学生考试过程中，出现断网，信号中断现象：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ts val="3200"/>
              </a:lnSpc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考前和学生说明：考试过程中出现断网，如果不能重新进入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腾讯会议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，考生需要在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5分钟以内，用手机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横屏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对准自己（画面必须显示脸部和桌面，开启声音录制）离线录制</a:t>
            </a:r>
            <a:r>
              <a:rPr lang="zh-CN" altLang="en-US" sz="2400" dirty="0" smtClean="0">
                <a:latin typeface="Arial" panose="020B0604020202020204" pitchFamily="34" charset="0"/>
                <a:ea typeface="宋体" panose="02010600030101010101" pitchFamily="2" charset="-122"/>
              </a:rPr>
              <a:t>视频继续考试，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考试结束后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30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分钟内将视频传到监考老师处，备查；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ts val="3200"/>
              </a:lnSpc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监考老师视实际情况也可决定是否续考，或延期至下学期考试。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 fontAlgn="auto">
              <a:lnSpc>
                <a:spcPts val="3200"/>
              </a:lnSpc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发现学生违规按照相应办法立即作出处理，保存依据。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3925" y="1838325"/>
            <a:ext cx="22085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考试异常处理</a:t>
            </a:r>
            <a:endParaRPr lang="zh-CN" altLang="en-US" sz="26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4" name="五角星 3"/>
          <p:cNvSpPr/>
          <p:nvPr/>
        </p:nvSpPr>
        <p:spPr>
          <a:xfrm>
            <a:off x="1101090" y="4533900"/>
            <a:ext cx="276225" cy="276225"/>
          </a:xfrm>
          <a:prstGeom prst="star5">
            <a:avLst/>
          </a:prstGeom>
          <a:solidFill>
            <a:srgbClr val="006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5" name="五角星 4"/>
          <p:cNvSpPr/>
          <p:nvPr/>
        </p:nvSpPr>
        <p:spPr>
          <a:xfrm>
            <a:off x="1101090" y="4889500"/>
            <a:ext cx="276225" cy="276225"/>
          </a:xfrm>
          <a:prstGeom prst="star5">
            <a:avLst/>
          </a:prstGeom>
          <a:solidFill>
            <a:srgbClr val="006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6475" y="2009775"/>
            <a:ext cx="2604770" cy="45065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580" y="2009775"/>
            <a:ext cx="2597150" cy="4506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右箭头 2"/>
          <p:cNvSpPr/>
          <p:nvPr/>
        </p:nvSpPr>
        <p:spPr>
          <a:xfrm>
            <a:off x="3756660" y="3877310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03910" y="327660"/>
            <a:ext cx="406400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</a:rPr>
              <a:t>腾讯会议监考流程</a:t>
            </a:r>
            <a:endParaRPr lang="zh-CN" altLang="en-US" sz="26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3910" y="819150"/>
            <a:ext cx="7445375" cy="911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1.会议预约：开考前三天完成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复制会议主题、腾讯会议号，发给班级群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097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59065" y="2550795"/>
            <a:ext cx="3351530" cy="26568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椭圆 5"/>
          <p:cNvSpPr/>
          <p:nvPr/>
        </p:nvSpPr>
        <p:spPr>
          <a:xfrm>
            <a:off x="2327275" y="2675255"/>
            <a:ext cx="609600" cy="609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4692650" y="6107430"/>
            <a:ext cx="1922145" cy="40894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" name="右箭头 7"/>
          <p:cNvSpPr/>
          <p:nvPr/>
        </p:nvSpPr>
        <p:spPr>
          <a:xfrm>
            <a:off x="7212965" y="3877310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3" grpId="0" animBg="1"/>
      <p:bldP spid="3" grpId="1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230" y="2143125"/>
            <a:ext cx="3992880" cy="213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70600" y="2122805"/>
            <a:ext cx="4199890" cy="2188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848" y="4965065"/>
            <a:ext cx="4124325" cy="179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YYEFT7}6YD)@U_`OWI(LT2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8470" y="4569460"/>
            <a:ext cx="3503295" cy="21863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18160" y="0"/>
            <a:ext cx="10032365" cy="21431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3.考试前15分钟：进入本组会议（小组成员也同步进入）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4.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具体步骤如下图所示：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开启视频-录制（选云录制）-点击开始-待小组成员全部入群后清点考生人数，纠正视频位置。确保每位同学视频均为横向，显示面部和双手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5.考试结束后，待试卷收齐后，点击结束录制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5602605" y="2980055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下箭头 5"/>
          <p:cNvSpPr/>
          <p:nvPr/>
        </p:nvSpPr>
        <p:spPr>
          <a:xfrm>
            <a:off x="8083550" y="4434205"/>
            <a:ext cx="288925" cy="34417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8109585" y="3716655"/>
            <a:ext cx="664210" cy="598805"/>
          </a:xfrm>
          <a:prstGeom prst="ellipse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8503285" y="3837305"/>
            <a:ext cx="408305" cy="47625"/>
          </a:xfrm>
          <a:prstGeom prst="straightConnector1">
            <a:avLst/>
          </a:prstGeom>
          <a:ln w="19050" cmpd="sng">
            <a:solidFill>
              <a:srgbClr val="C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左箭头 8"/>
          <p:cNvSpPr/>
          <p:nvPr/>
        </p:nvSpPr>
        <p:spPr>
          <a:xfrm>
            <a:off x="5452110" y="5488305"/>
            <a:ext cx="404495" cy="333375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654300" y="5027930"/>
            <a:ext cx="907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</a:rPr>
              <a:t>错误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54300" y="5552440"/>
            <a:ext cx="907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</a:rPr>
              <a:t>正确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3" grpId="0" animBg="1"/>
      <p:bldP spid="3" grpId="1" animBg="1"/>
      <p:bldP spid="6" grpId="0" animBg="1"/>
      <p:bldP spid="6" grpId="1" animBg="1"/>
      <p:bldP spid="9" grpId="0" animBg="1"/>
      <p:bldP spid="9" grpId="1" animBg="1"/>
      <p:bldP spid="12" grpId="0"/>
      <p:bldP spid="12" grpId="1"/>
      <p:bldP spid="13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940550" y="2648585"/>
            <a:ext cx="907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</a:rPr>
              <a:t>错误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255" y="2259965"/>
            <a:ext cx="4427855" cy="26435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324350" y="2648585"/>
            <a:ext cx="907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</a:rPr>
              <a:t>正确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  <p:pic>
        <p:nvPicPr>
          <p:cNvPr id="10" name="图片 9" descr="RD(@4KG7L`%]VC_G@$P($Z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495" y="3402965"/>
            <a:ext cx="5125720" cy="15011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336405" y="2648585"/>
            <a:ext cx="907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</a:rPr>
              <a:t>纠正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4651375" y="421640"/>
            <a:ext cx="2889885" cy="104584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l">
              <a:buClrTx/>
              <a:buSzTx/>
              <a:buFontTx/>
            </a:pPr>
            <a:r>
              <a:rPr lang="zh-CN" altLang="en-US" sz="4000" dirty="0">
                <a:solidFill>
                  <a:srgbClr val="3E8F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105号-简雅黑" panose="00000500000000000000" pitchFamily="2" charset="-122"/>
                <a:ea typeface="字魂105号-简雅黑" panose="00000500000000000000" pitchFamily="2" charset="-122"/>
                <a:sym typeface="+mn-ea"/>
              </a:rPr>
              <a:t>摄像头调试</a:t>
            </a:r>
            <a:endParaRPr lang="zh-CN" altLang="en-US" sz="4800" dirty="0">
              <a:solidFill>
                <a:srgbClr val="3E8F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6" grpId="0"/>
      <p:bldP spid="1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305" y="2559050"/>
            <a:ext cx="2184400" cy="367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右箭头 1"/>
          <p:cNvSpPr/>
          <p:nvPr/>
        </p:nvSpPr>
        <p:spPr>
          <a:xfrm>
            <a:off x="2271395" y="4079240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146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47950" y="2559050"/>
            <a:ext cx="2058035" cy="36614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42645" y="500380"/>
            <a:ext cx="96583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6.找到本次监考视频链接，具体步骤见下图所示：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>
              <a:lnSpc>
                <a:spcPts val="3200"/>
              </a:lnSpc>
              <a:buClrTx/>
              <a:buSzTx/>
              <a:buFontTx/>
              <a:buNone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步骤：点击历史会议-本次考试会议-点击监考视频-分享链接（待考试结束后，抽时间选择导出，下载后将视频发至任课老师）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169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58435" y="2529840"/>
            <a:ext cx="2130425" cy="3690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0810" y="2559050"/>
            <a:ext cx="4422775" cy="334137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616710" y="3664585"/>
            <a:ext cx="594995" cy="331470"/>
          </a:xfrm>
          <a:prstGeom prst="ellipse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2647950" y="3226435"/>
            <a:ext cx="1177290" cy="556260"/>
          </a:xfrm>
          <a:prstGeom prst="ellipse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" name="右箭头 7"/>
          <p:cNvSpPr/>
          <p:nvPr/>
        </p:nvSpPr>
        <p:spPr>
          <a:xfrm>
            <a:off x="4824095" y="3996055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60745" y="5156835"/>
            <a:ext cx="802005" cy="398780"/>
          </a:xfrm>
          <a:prstGeom prst="rect">
            <a:avLst/>
          </a:prstGeom>
          <a:noFill/>
          <a:ln w="22225" cmpd="sng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</a:rPr>
              <a:t>点击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7463790" y="3996055"/>
            <a:ext cx="316865" cy="3016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10353040" y="2645410"/>
            <a:ext cx="1025525" cy="231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 animBg="1"/>
      <p:bldP spid="8" grpId="1" animBg="1"/>
      <p:bldP spid="10" grpId="0" animBg="1"/>
      <p:bldP spid="10" grpId="1" animBg="1"/>
      <p:bldP spid="9" grpId="0" animBg="1"/>
      <p:bldP spid="9" grpId="1" animBg="1"/>
      <p:bldP spid="7" grpId="0" animBg="1"/>
      <p:bldP spid="7" grpId="1" animBg="1"/>
      <p:bldP spid="11" grpId="0" animBg="1"/>
      <p:bldP spid="11" grpId="1" animBg="1"/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42645" y="233680"/>
            <a:ext cx="9658350" cy="3374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任课老师职责：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确定线上考试平台并告知学生有关考试信息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包括考试时间、形式、平台、设备要求、考试须知等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考前确定参加考试名单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延期考试学生名单见【腾讯文档】（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月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日后为准）https://docs.qq.com/sheet/DRFJIRmdtVEpDVEFv?tab=BB08J2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3200"/>
              </a:lnSpc>
              <a:buClrTx/>
              <a:buSzTx/>
              <a:buFontTx/>
              <a:buNone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842645" y="2728595"/>
            <a:ext cx="8893175" cy="1871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842645" y="4845685"/>
            <a:ext cx="889317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ts val="3200"/>
              </a:lnSpc>
              <a:buClrTx/>
              <a:buSzTx/>
              <a:buFontTx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3.强调考试纪律，做好考试过程突发情况记录与反馈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-22860"/>
            <a:ext cx="5350510" cy="69037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6" h="10872">
                <a:moveTo>
                  <a:pt x="0" y="0"/>
                </a:moveTo>
                <a:lnTo>
                  <a:pt x="6702" y="0"/>
                </a:lnTo>
                <a:lnTo>
                  <a:pt x="6702" y="3435"/>
                </a:lnTo>
                <a:lnTo>
                  <a:pt x="6704" y="3435"/>
                </a:lnTo>
                <a:cubicBezTo>
                  <a:pt x="7659" y="3459"/>
                  <a:pt x="8426" y="4241"/>
                  <a:pt x="8426" y="5202"/>
                </a:cubicBezTo>
                <a:cubicBezTo>
                  <a:pt x="8426" y="6162"/>
                  <a:pt x="7659" y="6944"/>
                  <a:pt x="6704" y="6968"/>
                </a:cubicBezTo>
                <a:lnTo>
                  <a:pt x="6702" y="6968"/>
                </a:lnTo>
                <a:lnTo>
                  <a:pt x="6702" y="10872"/>
                </a:lnTo>
                <a:lnTo>
                  <a:pt x="0" y="10872"/>
                </a:lnTo>
                <a:lnTo>
                  <a:pt x="0" y="0"/>
                </a:lnTo>
                <a:close/>
              </a:path>
            </a:pathLst>
          </a:custGeom>
          <a:solidFill>
            <a:srgbClr val="3E8F84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 descr="图层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7870" y="2313305"/>
            <a:ext cx="1932940" cy="1932940"/>
          </a:xfrm>
          <a:prstGeom prst="rect">
            <a:avLst/>
          </a:prstGeom>
          <a:effectLst>
            <a:innerShdw dir="13500000">
              <a:prstClr val="black">
                <a:alpha val="50000"/>
              </a:prstClr>
            </a:innerShdw>
          </a:effectLst>
        </p:spPr>
      </p:pic>
      <p:pic>
        <p:nvPicPr>
          <p:cNvPr id="9" name="图片 8" descr="C:\Users\Hehe\Desktop\答辩风\图层 6 拷贝.png图层 6 拷贝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52290" y="5748655"/>
            <a:ext cx="7675880" cy="1109345"/>
          </a:xfrm>
          <a:prstGeom prst="rect">
            <a:avLst/>
          </a:prstGeom>
        </p:spPr>
      </p:pic>
      <p:pic>
        <p:nvPicPr>
          <p:cNvPr id="10" name="图片 9" descr="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0000">
            <a:off x="409575" y="948690"/>
            <a:ext cx="2607945" cy="4961255"/>
          </a:xfrm>
          <a:prstGeom prst="rect">
            <a:avLst/>
          </a:prstGeom>
          <a:effectLst>
            <a:innerShdw blurRad="25400" dist="12700" dir="13500000">
              <a:prstClr val="black">
                <a:alpha val="61000"/>
              </a:prstClr>
            </a:innerShdw>
          </a:effectLst>
        </p:spPr>
      </p:pic>
      <p:cxnSp>
        <p:nvCxnSpPr>
          <p:cNvPr id="11" name="直接连接符 10"/>
          <p:cNvCxnSpPr/>
          <p:nvPr/>
        </p:nvCxnSpPr>
        <p:spPr>
          <a:xfrm>
            <a:off x="5944870" y="3575050"/>
            <a:ext cx="5617210" cy="0"/>
          </a:xfrm>
          <a:prstGeom prst="line">
            <a:avLst/>
          </a:prstGeom>
          <a:ln w="38100">
            <a:solidFill>
              <a:srgbClr val="3E8F8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944870" y="2653030"/>
            <a:ext cx="59258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rgbClr val="3E8F84"/>
                </a:solidFill>
                <a:latin typeface="方正正大黑简体" panose="02000000000000000000" charset="-122"/>
                <a:ea typeface="方正正大黑简体" panose="02000000000000000000" charset="-122"/>
              </a:rPr>
              <a:t>感谢聆听</a:t>
            </a:r>
            <a:endParaRPr lang="zh-CN" altLang="en-US" sz="5400">
              <a:solidFill>
                <a:srgbClr val="3E8F84"/>
              </a:solidFill>
              <a:latin typeface="方正正大黑简体" panose="02000000000000000000" charset="-122"/>
              <a:ea typeface="方正正大黑简体" panose="02000000000000000000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PLACING_PICTURE_USER_VIEWPORT" val="{&quot;height&quot;:6765,&quot;width&quot;:8535}"/>
</p:tagLst>
</file>

<file path=ppt/tags/tag3.xml><?xml version="1.0" encoding="utf-8"?>
<p:tagLst xmlns:p="http://schemas.openxmlformats.org/presentationml/2006/main">
  <p:tag name="KSO_WM_UNIT_PLACING_PICTURE_USER_VIEWPORT" val="{&quot;height&quot;:5238,&quot;width&quot;:9316}"/>
</p:tagLst>
</file>

<file path=ppt/tags/tag4.xml><?xml version="1.0" encoding="utf-8"?>
<p:tagLst xmlns:p="http://schemas.openxmlformats.org/presentationml/2006/main">
  <p:tag name="KSO_WM_UNIT_PLACING_PICTURE_USER_VIEWPORT" val="{&quot;height&quot;:9810,&quot;width&quot;:5835}"/>
</p:tagLst>
</file>

<file path=ppt/tags/tag5.xml><?xml version="1.0" encoding="utf-8"?>
<p:tagLst xmlns:p="http://schemas.openxmlformats.org/presentationml/2006/main">
  <p:tag name="KSO_WM_UNIT_PLACING_PICTURE_USER_VIEWPORT" val="{&quot;height&quot;:5766,&quot;width&quot;:3241}"/>
</p:tagLst>
</file>

<file path=ppt/tags/tag6.xml><?xml version="1.0" encoding="utf-8"?>
<p:tagLst xmlns:p="http://schemas.openxmlformats.org/presentationml/2006/main">
  <p:tag name="KSO_WM_UNIT_PLACING_PICTURE_USER_VIEWPORT" val="{&quot;height&quot;:10365,&quot;width&quot;:5985}"/>
</p:tagLst>
</file>

<file path=ppt/tags/tag7.xml><?xml version="1.0" encoding="utf-8"?>
<p:tagLst xmlns:p="http://schemas.openxmlformats.org/presentationml/2006/main">
  <p:tag name="KSO_WPP_MARK_KEY" val="4af29b69-4e9f-435f-872d-767425e3142b"/>
  <p:tag name="COMMONDATA" val="eyJoZGlkIjoiNzhiNjU0OGFjODM2ZjNlZDdlMzc3MTBhMmQ0MjAxYj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6729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6729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1676</Words>
  <Application>WPS 演示</Application>
  <PresentationFormat>自定义</PresentationFormat>
  <Paragraphs>120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方正正大黑简体</vt:lpstr>
      <vt:lpstr>黑体</vt:lpstr>
      <vt:lpstr>字魂105号-简雅黑</vt:lpstr>
      <vt:lpstr>等线</vt:lpstr>
      <vt:lpstr>微软雅黑</vt:lpstr>
      <vt:lpstr>等线 Light</vt:lpstr>
      <vt:lpstr>Calibri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陆 雨寒</dc:creator>
  <cp:lastModifiedBy>刘</cp:lastModifiedBy>
  <cp:revision>80</cp:revision>
  <dcterms:created xsi:type="dcterms:W3CDTF">2020-12-12T12:30:00Z</dcterms:created>
  <dcterms:modified xsi:type="dcterms:W3CDTF">2022-12-20T07:55:10Z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4FF3911A0B5C40A5B966AB29C8D20CCA</vt:lpwstr>
  </property>
</Properties>
</file>